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52" r:id="rId3"/>
    <p:sldMasterId id="2147483661" r:id="rId4"/>
    <p:sldMasterId id="2147483673" r:id="rId5"/>
  </p:sldMasterIdLst>
  <p:notesMasterIdLst>
    <p:notesMasterId r:id="rId20"/>
  </p:notesMasterIdLst>
  <p:sldIdLst>
    <p:sldId id="276" r:id="rId6"/>
    <p:sldId id="257" r:id="rId7"/>
    <p:sldId id="280" r:id="rId8"/>
    <p:sldId id="259" r:id="rId9"/>
    <p:sldId id="271" r:id="rId10"/>
    <p:sldId id="269" r:id="rId11"/>
    <p:sldId id="270" r:id="rId12"/>
    <p:sldId id="262" r:id="rId13"/>
    <p:sldId id="263" r:id="rId14"/>
    <p:sldId id="277" r:id="rId15"/>
    <p:sldId id="278" r:id="rId16"/>
    <p:sldId id="279" r:id="rId17"/>
    <p:sldId id="275" r:id="rId18"/>
    <p:sldId id="268" r:id="rId19"/>
  </p:sldIdLst>
  <p:sldSz cx="12193588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entury Schoolbook" pitchFamily="18" charset="0"/>
        <a:ea typeface="MS Gothic" pitchFamily="49" charset="-128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entury Schoolbook" pitchFamily="18" charset="0"/>
        <a:ea typeface="MS Gothic" pitchFamily="49" charset="-128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entury Schoolbook" pitchFamily="18" charset="0"/>
        <a:ea typeface="MS Gothic" pitchFamily="49" charset="-128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entury Schoolbook" pitchFamily="18" charset="0"/>
        <a:ea typeface="MS Gothic" pitchFamily="49" charset="-128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entury Schoolbook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entury Schoolbook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entury Schoolbook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entury Schoolbook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entury Schoolbook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176" autoAdjust="0"/>
    <p:restoredTop sz="94660"/>
  </p:normalViewPr>
  <p:slideViewPr>
    <p:cSldViewPr>
      <p:cViewPr>
        <p:scale>
          <a:sx n="69" d="100"/>
          <a:sy n="69" d="100"/>
        </p:scale>
        <p:origin x="-72" y="-10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0" y="-11064875"/>
            <a:ext cx="0" cy="235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631911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20905788" y="-11064875"/>
            <a:ext cx="41813163" cy="2351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</a:pPr>
            <a:endParaRPr lang="ru-RU" altLang="ru-RU"/>
          </a:p>
        </p:txBody>
      </p:sp>
      <p:sp>
        <p:nvSpPr>
          <p:cNvPr id="2253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20905788" y="-11064875"/>
            <a:ext cx="41813163" cy="2351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</a:pPr>
            <a:endParaRPr lang="ru-RU" altLang="ru-RU"/>
          </a:p>
        </p:txBody>
      </p:sp>
      <p:sp>
        <p:nvSpPr>
          <p:cNvPr id="25603" name="Rectangle 2"/>
          <p:cNvSpPr>
            <a:spLocks noChangeArrowheads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20905788" y="-11064875"/>
            <a:ext cx="41813163" cy="2351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12DD-C2D2-4BBC-9C5D-E42BC88C0C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18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4593-1595-4908-8495-15C92F0D9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02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28050" y="365125"/>
            <a:ext cx="2420938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2063" y="365125"/>
            <a:ext cx="7113587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5077-A2D4-49D9-A115-7760C9904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88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0AF9-EA65-4E48-ABA5-0CCD3E404C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50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B797-B06E-408C-9C9A-16AED7235E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86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2F5D-229C-449D-BD9B-A58EB4387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171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2063" y="1828800"/>
            <a:ext cx="4217987" cy="4346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2450" y="1828800"/>
            <a:ext cx="4219575" cy="4346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B11EB-E42E-4D30-BDCD-B390C8C0CA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30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2D7B-763F-40B1-9D79-B87E8A2954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246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2D751-0BAF-4304-B164-641CCF93A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26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BEAF7-16B6-4FEC-BCB5-92B2BEC926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305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162F5-6837-4E0E-95AF-5C87565DEF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141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153C-26F8-4EFF-9689-1C6150A7C2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51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EC7B7-D0D9-480B-8911-D726B945A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611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77DEA-0053-4B4C-B9FA-C99C0062EB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78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28050" y="365125"/>
            <a:ext cx="2420938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2063" y="365125"/>
            <a:ext cx="7113587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ABEF-E456-452B-B040-18B54804B2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694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B1F0-EFB2-49E8-A85E-25D483E22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253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CEE5-F697-46C7-BA22-1146A4FBF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023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B57C-12F2-44A2-88CE-252CFE6AEA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7469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2063" y="1828800"/>
            <a:ext cx="4217987" cy="4346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2450" y="1828800"/>
            <a:ext cx="4219575" cy="4346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6AEA-5969-475B-87A2-ACDD29B0E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0718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3509-6AD6-4405-A8AA-BB71599070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176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EB11D-02D4-4DBC-9664-C6EEA7865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324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42A61-DCF7-4E28-8ECD-617588763B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42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E8453-90C1-4FB4-AC21-51D439B0DA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440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D486A-9D0D-465F-A8DE-FAC56BFAED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75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1F44A-3F94-4977-B7A2-6593C3143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988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A43C-4E2D-4A6E-8F4D-DFAEA9D430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667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28050" y="365125"/>
            <a:ext cx="2420938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2063" y="365125"/>
            <a:ext cx="7113587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1E359-9049-4733-952D-898B086C9C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703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68307-7209-4C66-A974-C213D10C0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75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8B08-DA3C-4F3E-BA83-83CAC2D52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486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B0A72-5E60-4E1F-BC65-ED801CAA22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2304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2063" y="1828800"/>
            <a:ext cx="4219575" cy="4348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4038" y="1828800"/>
            <a:ext cx="4219575" cy="4348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A39A-B68B-4529-89E0-FC2F0CBA5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6636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217E-B4DC-4807-AB78-CAE8951EF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528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8C27B-14B2-4BE8-85E8-7FD12435D0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2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2063" y="1828800"/>
            <a:ext cx="4217987" cy="4346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2450" y="1828800"/>
            <a:ext cx="4219575" cy="4346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4AE6-97EB-4FF1-B188-F25503E818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927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283D9-328B-4FE9-92E2-FA29A9DF4C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11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AC7F-DC79-4790-AC83-8B6544BBCC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938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F9E3A-BD13-40DE-AB86-D14866214A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479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9346-F39D-4742-9570-EB57DBA5F6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33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29638" y="365125"/>
            <a:ext cx="2420937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2063" y="365125"/>
            <a:ext cx="711517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22B5-2EFF-46DA-96F9-974D07E4A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917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5A78-290F-4719-8523-390C6A5D9B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770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D7AA-FC3C-46FC-8625-406BFF219E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296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0B86-7427-475A-9C08-960083ACE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347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2063" y="1828800"/>
            <a:ext cx="4219575" cy="4348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4038" y="1828800"/>
            <a:ext cx="4219575" cy="4348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DE448-F711-4868-99D1-AD64D0ADE9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541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3A4EC-558C-4562-98E8-07C5D049BC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41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FEE23-CD02-46AA-9ED8-A9EBEE4C35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82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8D7B-12C2-4D39-B182-FD8E134526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755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FC5-6F34-4453-96F7-789655BB1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3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7C7D-49EA-4A1E-AA5D-A46402E4CD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536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AC775-5B12-4CA5-BDDD-9B42558744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489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7D96-9CFD-4C92-8A5C-C90323377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22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29638" y="365125"/>
            <a:ext cx="2420937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2063" y="365125"/>
            <a:ext cx="711517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47F21-887A-4D3E-8504-6A623D2B27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8C1D-C0D0-423C-B50B-CCA3B0D3D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28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2448-3CDE-4885-885E-D52D575263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7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2D27-02A1-466D-B782-CF5CA8B25D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7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78B3-D44C-4AD4-A0F5-4C7D2A1C7F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87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11293475" y="0"/>
            <a:ext cx="914400" cy="6858000"/>
          </a:xfrm>
          <a:prstGeom prst="rect">
            <a:avLst/>
          </a:prstGeom>
          <a:solidFill>
            <a:srgbClr val="11305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365125"/>
            <a:ext cx="96869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2063" y="1828800"/>
            <a:ext cx="858996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1568113" y="2133600"/>
            <a:ext cx="1903412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 rot="-5400000">
            <a:off x="9959976" y="3998912"/>
            <a:ext cx="35814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1293475" y="6148388"/>
            <a:ext cx="90963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448AD7"/>
              </a:buClr>
              <a:buSzPct val="100000"/>
              <a:buFont typeface="Century Schoolbook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448AD7"/>
                </a:solidFill>
                <a:latin typeface="Century Schoolbook" pitchFamily="16" charset="0"/>
                <a:cs typeface="Arial" charset="0"/>
              </a:defRPr>
            </a:lvl1pPr>
          </a:lstStyle>
          <a:p>
            <a:pPr>
              <a:defRPr/>
            </a:pPr>
            <a:fld id="{3EE1F86E-DA11-4BA7-8A3B-726DFE249C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2pPr>
      <a:lvl3pPr algn="l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3pPr>
      <a:lvl4pPr algn="l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4pPr>
      <a:lvl5pPr algn="l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5pPr>
      <a:lvl6pPr marL="457200" algn="l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6pPr>
      <a:lvl7pPr marL="914400" algn="l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7pPr>
      <a:lvl8pPr marL="1371600" algn="l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8pPr>
      <a:lvl9pPr marL="1828800" algn="l" defTabSz="449263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9pPr>
    </p:titleStyle>
    <p:bodyStyle>
      <a:lvl1pPr marL="177800" indent="-177800" algn="l" defTabSz="449263" rtl="0" eaLnBrk="1" fontAlgn="base" hangingPunct="1">
        <a:lnSpc>
          <a:spcPct val="95000"/>
        </a:lnSpc>
        <a:spcBef>
          <a:spcPts val="1400"/>
        </a:spcBef>
        <a:spcAft>
          <a:spcPts val="200"/>
        </a:spcAft>
        <a:buClr>
          <a:srgbClr val="0F6FC6"/>
        </a:buClr>
        <a:buSzPct val="80000"/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182563" algn="l" defTabSz="449263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25488" indent="-180975" algn="l" defTabSz="449263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0125" indent="-177800" algn="l" defTabSz="449263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4763" indent="-177800" algn="l" defTabSz="449263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1293475" y="0"/>
            <a:ext cx="914400" cy="6858000"/>
          </a:xfrm>
          <a:prstGeom prst="rect">
            <a:avLst/>
          </a:prstGeom>
          <a:solidFill>
            <a:srgbClr val="11305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365125"/>
            <a:ext cx="96869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2063" y="1828800"/>
            <a:ext cx="858996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1568113" y="2133600"/>
            <a:ext cx="1903412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 rot="-5400000">
            <a:off x="9959976" y="3998912"/>
            <a:ext cx="35814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1293475" y="6148388"/>
            <a:ext cx="90963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448AD7"/>
              </a:buClr>
              <a:buSzPct val="100000"/>
              <a:buFont typeface="Century Schoolbook" pitchFamily="16" charset="0"/>
              <a:buNone/>
              <a:tabLst>
                <a:tab pos="723900" algn="l"/>
              </a:tabLst>
              <a:defRPr sz="3600">
                <a:solidFill>
                  <a:srgbClr val="448AD7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14270F5A-9A72-473D-A172-44F69C13F7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5pPr>
      <a:lvl6pPr marL="4572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6pPr>
      <a:lvl7pPr marL="9144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7pPr>
      <a:lvl8pPr marL="1371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8pPr>
      <a:lvl9pPr marL="18288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9pPr>
    </p:titleStyle>
    <p:bodyStyle>
      <a:lvl1pPr marL="177800" indent="-177800" algn="l" defTabSz="449263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rgbClr val="0F6FC6"/>
        </a:buClr>
        <a:buSzPct val="80000"/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182563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25488" indent="-180975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0125" indent="-177800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4763" indent="-177800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293475" y="0"/>
            <a:ext cx="914400" cy="6858000"/>
          </a:xfrm>
          <a:prstGeom prst="rect">
            <a:avLst/>
          </a:prstGeom>
          <a:solidFill>
            <a:srgbClr val="11305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365125"/>
            <a:ext cx="96869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2063" y="1828800"/>
            <a:ext cx="858996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1568113" y="2133600"/>
            <a:ext cx="1903412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 rot="-5400000">
            <a:off x="9959976" y="3998912"/>
            <a:ext cx="35814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1293475" y="6148388"/>
            <a:ext cx="90963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448AD7"/>
              </a:buClr>
              <a:buSzPct val="100000"/>
              <a:buFont typeface="Century Schoolbook" pitchFamily="16" charset="0"/>
              <a:buNone/>
              <a:tabLst>
                <a:tab pos="723900" algn="l"/>
              </a:tabLst>
              <a:defRPr sz="3600">
                <a:solidFill>
                  <a:srgbClr val="448AD7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4F27BF6F-A850-4499-9C31-379B718CB8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5pPr>
      <a:lvl6pPr marL="4572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6pPr>
      <a:lvl7pPr marL="9144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7pPr>
      <a:lvl8pPr marL="1371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8pPr>
      <a:lvl9pPr marL="18288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9pPr>
    </p:titleStyle>
    <p:bodyStyle>
      <a:lvl1pPr marL="177800" indent="-177800" algn="l" defTabSz="449263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rgbClr val="0F6FC6"/>
        </a:buClr>
        <a:buSzPct val="80000"/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182563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25488" indent="-180975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0125" indent="-177800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4763" indent="-177800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1293475" y="0"/>
            <a:ext cx="914400" cy="6858000"/>
          </a:xfrm>
          <a:prstGeom prst="rect">
            <a:avLst/>
          </a:prstGeom>
          <a:solidFill>
            <a:srgbClr val="11305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 rot="-5400000">
            <a:off x="9959976" y="3998912"/>
            <a:ext cx="35814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365125"/>
            <a:ext cx="96885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2063" y="1828800"/>
            <a:ext cx="859155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1568113" y="2133600"/>
            <a:ext cx="1903412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1293475" y="6148388"/>
            <a:ext cx="9112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448AD7"/>
              </a:buClr>
              <a:buSzPct val="100000"/>
              <a:buFont typeface="Century Schoolbook" pitchFamily="16" charset="0"/>
              <a:buNone/>
              <a:tabLst>
                <a:tab pos="723900" algn="l"/>
              </a:tabLst>
              <a:defRPr sz="3600">
                <a:solidFill>
                  <a:srgbClr val="448AD7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578ADB0B-28F4-4224-A24A-1CA262E1C2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5pPr>
      <a:lvl6pPr marL="4572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6pPr>
      <a:lvl7pPr marL="9144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7pPr>
      <a:lvl8pPr marL="1371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8pPr>
      <a:lvl9pPr marL="18288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9pPr>
    </p:titleStyle>
    <p:bodyStyle>
      <a:lvl1pPr marL="179388" indent="-179388" algn="l" defTabSz="449263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rgbClr val="0F6FC6"/>
        </a:buClr>
        <a:buSzPct val="80000"/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182563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27075" indent="-180975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1713" indent="-179388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6350" indent="-179388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1293475" y="0"/>
            <a:ext cx="914400" cy="6858000"/>
          </a:xfrm>
          <a:prstGeom prst="rect">
            <a:avLst/>
          </a:prstGeom>
          <a:solidFill>
            <a:srgbClr val="11305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 rot="-5400000">
            <a:off x="9959976" y="3998912"/>
            <a:ext cx="35814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365125"/>
            <a:ext cx="96885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2063" y="1828800"/>
            <a:ext cx="859155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1568113" y="2133600"/>
            <a:ext cx="1903412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1293475" y="6148388"/>
            <a:ext cx="9112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448AD7"/>
              </a:buClr>
              <a:buSzPct val="100000"/>
              <a:buFont typeface="Century Schoolbook" pitchFamily="16" charset="0"/>
              <a:buNone/>
              <a:tabLst>
                <a:tab pos="723900" algn="l"/>
              </a:tabLst>
              <a:defRPr sz="3600">
                <a:solidFill>
                  <a:srgbClr val="448AD7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97155DD5-086E-4C5A-93BE-C8F1888B8A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5pPr>
      <a:lvl6pPr marL="4572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6pPr>
      <a:lvl7pPr marL="9144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7pPr>
      <a:lvl8pPr marL="1371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8pPr>
      <a:lvl9pPr marL="18288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entury Schoolbook" panose="02040604050505020304" pitchFamily="18" charset="0"/>
        <a:defRPr sz="4400">
          <a:solidFill>
            <a:srgbClr val="000000"/>
          </a:solidFill>
          <a:latin typeface="Century Schoolbook" panose="02040604050505020304" pitchFamily="18" charset="0"/>
          <a:ea typeface="MS Gothic" panose="020B0609070205080204" pitchFamily="49" charset="-128"/>
        </a:defRPr>
      </a:lvl9pPr>
    </p:titleStyle>
    <p:bodyStyle>
      <a:lvl1pPr marL="179388" indent="-179388" algn="l" defTabSz="449263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rgbClr val="0F6FC6"/>
        </a:buClr>
        <a:buSzPct val="80000"/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182563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27075" indent="-180975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1713" indent="-179388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6350" indent="-179388" algn="l" defTabSz="449263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rgbClr val="0F6FC6"/>
        </a:buClr>
        <a:buSzPct val="100000"/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928938"/>
            <a:ext cx="9759950" cy="2646362"/>
          </a:xfrm>
          <a:prstGeom prst="rect">
            <a:avLst/>
          </a:prstGeom>
          <a:solidFill>
            <a:srgbClr val="007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552450" y="3357563"/>
            <a:ext cx="90439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110000"/>
              </a:lnSpc>
              <a:buClr>
                <a:srgbClr val="FFFFFF"/>
              </a:buClr>
              <a:buSzPct val="100000"/>
              <a:buFont typeface="Century Schoolbook" pitchFamily="18" charset="0"/>
              <a:buNone/>
            </a:pPr>
            <a:r>
              <a:rPr lang="ru-RU" altLang="ru-RU" sz="2800" b="1">
                <a:solidFill>
                  <a:srgbClr val="FFFFFF"/>
                </a:solidFill>
              </a:rPr>
              <a:t>Система менеджмента качества </a:t>
            </a:r>
            <a:br>
              <a:rPr lang="ru-RU" altLang="ru-RU" sz="2800" b="1">
                <a:solidFill>
                  <a:srgbClr val="FFFFFF"/>
                </a:solidFill>
              </a:rPr>
            </a:br>
            <a:r>
              <a:rPr lang="ru-RU" altLang="ru-RU" sz="2800" b="1">
                <a:solidFill>
                  <a:srgbClr val="FFFFFF"/>
                </a:solidFill>
              </a:rPr>
              <a:t>в Крымском федеральном университете </a:t>
            </a:r>
            <a:br>
              <a:rPr lang="ru-RU" altLang="ru-RU" sz="2800" b="1">
                <a:solidFill>
                  <a:srgbClr val="FFFFFF"/>
                </a:solidFill>
              </a:rPr>
            </a:br>
            <a:r>
              <a:rPr lang="ru-RU" altLang="ru-RU" sz="2800" b="1">
                <a:solidFill>
                  <a:srgbClr val="FFFFFF"/>
                </a:solidFill>
              </a:rPr>
              <a:t>имени В.И.Вернадского</a:t>
            </a:r>
            <a:r>
              <a:rPr lang="en-US" altLang="ru-RU" sz="2800">
                <a:latin typeface="Tahoma" pitchFamily="34" charset="0"/>
                <a:cs typeface="Tahoma" pitchFamily="34" charset="0"/>
              </a:rPr>
              <a:t> </a:t>
            </a:r>
            <a:endParaRPr lang="ru-RU" altLang="ru-RU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238750" y="5929313"/>
            <a:ext cx="6089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altLang="ru-RU" sz="17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Первый проректор КФУ имени В.И. Вернадского,</a:t>
            </a:r>
          </a:p>
          <a:p>
            <a:pPr algn="ctr">
              <a:lnSpc>
                <a:spcPts val="1800"/>
              </a:lnSpc>
            </a:pPr>
            <a:r>
              <a:rPr lang="ru-RU" altLang="ru-RU" sz="17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проф. Чуян Елена Николаевна</a:t>
            </a: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3505200" y="333375"/>
            <a:ext cx="78359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/>
            <a:r>
              <a:rPr lang="ru-RU" altLang="zh-CN" sz="16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ФЕДЕРАЛЬНОЕ ГОСУДАРСТВЕННОЕ ОБРАЗОВАТЕЛЬНОЕ УЧРЕЖДЕНИЕ ВЫСШЕГО ОБРАЗОВАНИЯ </a:t>
            </a:r>
          </a:p>
          <a:p>
            <a:pPr algn="ctr"/>
            <a:r>
              <a:rPr lang="ru-RU" altLang="zh-CN" sz="16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«Крымский федеральный университет имени  В.И. Вернадского» </a:t>
            </a:r>
          </a:p>
          <a:p>
            <a:pPr algn="ctr"/>
            <a:r>
              <a:rPr lang="ru-RU" altLang="zh-CN" sz="16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ФГАОУ ВО «КФУ им. В.И. Вернадского»</a:t>
            </a:r>
          </a:p>
          <a:p>
            <a:pPr>
              <a:lnSpc>
                <a:spcPts val="1800"/>
              </a:lnSpc>
            </a:pPr>
            <a:endParaRPr lang="ru-RU" altLang="zh-CN" sz="600" b="1">
              <a:solidFill>
                <a:srgbClr val="00664D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8" name="Picture 5" descr="C:\Documents and Settings\Елена\Рабочий стол\герб КФУ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57188"/>
            <a:ext cx="27559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624638"/>
            <a:ext cx="12193588" cy="260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56" tIns="53378" rIns="106756" bIns="53378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262063" y="1762125"/>
            <a:ext cx="8794750" cy="4546600"/>
          </a:xfrm>
        </p:spPr>
        <p:txBody>
          <a:bodyPr/>
          <a:lstStyle/>
          <a:p>
            <a:r>
              <a:rPr lang="ru-RU" altLang="ru-RU" sz="2200" smtClean="0"/>
              <a:t>Федеральный закон от 29 декабря 2012 г. N 273-ФЗ «Об образовании в  Российской Федерации»  </a:t>
            </a:r>
          </a:p>
          <a:p>
            <a:r>
              <a:rPr lang="ru-RU" altLang="ru-RU" sz="2200" smtClean="0"/>
              <a:t>Постановление Правительства  Российской Федерации от 10 июля 2013 года №582 «Об утверждении правил  размещения на официальном сайте образовательной организации в  информационно-телекоммуникационной сети «Интернет»  </a:t>
            </a:r>
          </a:p>
          <a:p>
            <a:r>
              <a:rPr lang="ru-RU" altLang="ru-RU" sz="2200" smtClean="0"/>
              <a:t>Приказ Федеральной службы по надзору в сфере образования и науки (Рособрнадзор) от 29 мая 2014 г. N 785 "Об утверждении требований к структуре официального сайта образовательной организации в информационно телекоммуникационной сети "Интернет" и формату представления на нем информации“</a:t>
            </a:r>
            <a:endParaRPr lang="en-US" altLang="ru-RU" sz="2200" smtClean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373188" y="303213"/>
            <a:ext cx="9691687" cy="132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 hangingPunct="1">
              <a:lnSpc>
                <a:spcPct val="90000"/>
              </a:lnSpc>
              <a:buClr>
                <a:srgbClr val="0F6FC6"/>
              </a:buClr>
              <a:buSzPct val="100000"/>
              <a:buFont typeface="Century Schoolbook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</a:rPr>
              <a:t>Нормативные документы, регулирующие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правила  размещения информации на официальном сайте образовательной организации 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2" name="Picture 5" descr="C:\Documents and Settings\Елена\Рабочий стол\герб КФУ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40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2193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endParaRPr lang="ru-RU" altLang="ru-RU"/>
          </a:p>
        </p:txBody>
      </p:sp>
      <p:graphicFrame>
        <p:nvGraphicFramePr>
          <p:cNvPr id="1026" name="Объект 2"/>
          <p:cNvGraphicFramePr>
            <a:graphicFrameLocks noChangeAspect="1"/>
          </p:cNvGraphicFramePr>
          <p:nvPr/>
        </p:nvGraphicFramePr>
        <p:xfrm>
          <a:off x="479425" y="981075"/>
          <a:ext cx="8770938" cy="575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10091520" imgH="6614640" progId="CorelDRAW.Graphic.14">
                  <p:embed/>
                </p:oleObj>
              </mc:Choice>
              <mc:Fallback>
                <p:oleObj r:id="rId3" imgW="10091520" imgH="6614640" progId="CorelDRAW.Graphic.1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981075"/>
                        <a:ext cx="8770938" cy="575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2095500" y="214313"/>
            <a:ext cx="6910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/>
            <a:r>
              <a:rPr lang="ru-RU" altLang="ru-RU" sz="2400" b="1">
                <a:solidFill>
                  <a:srgbClr val="002060"/>
                </a:solidFill>
              </a:rPr>
              <a:t>Макет шаблона главной страницы Сайта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25013" y="1916113"/>
            <a:ext cx="2352675" cy="11699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Century Schoolbook" pitchFamily="16" charset="0"/>
              </a:rPr>
              <a:t>Постановлением определяется процедура наполнения и структура сайта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12193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endParaRPr lang="ru-RU" altLang="ru-RU"/>
          </a:p>
        </p:txBody>
      </p:sp>
      <p:graphicFrame>
        <p:nvGraphicFramePr>
          <p:cNvPr id="2050" name="Объект 2"/>
          <p:cNvGraphicFramePr>
            <a:graphicFrameLocks noChangeAspect="1"/>
          </p:cNvGraphicFramePr>
          <p:nvPr/>
        </p:nvGraphicFramePr>
        <p:xfrm>
          <a:off x="984250" y="892175"/>
          <a:ext cx="8794750" cy="577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10091520" imgH="6614640" progId="CorelDRAW.Graphic.14">
                  <p:embed/>
                </p:oleObj>
              </mc:Choice>
              <mc:Fallback>
                <p:oleObj r:id="rId3" imgW="10091520" imgH="6614640" progId="CorelDRAW.Graphic.1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892175"/>
                        <a:ext cx="8794750" cy="577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1271588" y="44450"/>
            <a:ext cx="8929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/>
            <a:r>
              <a:rPr lang="ru-RU" altLang="ru-RU" sz="2400" b="1">
                <a:solidFill>
                  <a:srgbClr val="002060"/>
                </a:solidFill>
              </a:rPr>
              <a:t>Макет шаблона специального раздела Сайта  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</a:rPr>
              <a:t>"Сведения об образовательной организации"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40913" y="1125538"/>
            <a:ext cx="2352675" cy="24622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Century Schoolbook" pitchFamily="16" charset="0"/>
              </a:rPr>
              <a:t>Постановлением</a:t>
            </a:r>
          </a:p>
          <a:p>
            <a:pPr>
              <a:defRPr/>
            </a:pPr>
            <a:r>
              <a:rPr lang="ru-RU" sz="1400" b="1" dirty="0">
                <a:latin typeface="Century Schoolbook" pitchFamily="16" charset="0"/>
              </a:rPr>
              <a:t>ответственность </a:t>
            </a:r>
          </a:p>
          <a:p>
            <a:pPr>
              <a:defRPr/>
            </a:pPr>
            <a:r>
              <a:rPr lang="ru-RU" sz="1400" b="1" dirty="0">
                <a:latin typeface="Century Schoolbook" pitchFamily="16" charset="0"/>
              </a:rPr>
              <a:t>за полноту, достоверность и </a:t>
            </a:r>
          </a:p>
          <a:p>
            <a:pPr>
              <a:defRPr/>
            </a:pPr>
            <a:r>
              <a:rPr lang="ru-RU" sz="1400" b="1" dirty="0">
                <a:latin typeface="Century Schoolbook" pitchFamily="16" charset="0"/>
              </a:rPr>
              <a:t>своевременность информационного </a:t>
            </a:r>
          </a:p>
          <a:p>
            <a:pPr>
              <a:defRPr/>
            </a:pPr>
            <a:r>
              <a:rPr lang="ru-RU" sz="1400" b="1" dirty="0">
                <a:latin typeface="Century Schoolbook" pitchFamily="16" charset="0"/>
              </a:rPr>
              <a:t>наполнения специального раздела</a:t>
            </a:r>
          </a:p>
          <a:p>
            <a:pPr>
              <a:defRPr/>
            </a:pPr>
            <a:r>
              <a:rPr lang="ru-RU" sz="1400" b="1" dirty="0">
                <a:latin typeface="Century Schoolbook" pitchFamily="16" charset="0"/>
              </a:rPr>
              <a:t> закрепляется за профильными проректорами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34504" t="12594" r="32290" b="13579"/>
          <a:stretch/>
        </p:blipFill>
        <p:spPr>
          <a:xfrm>
            <a:off x="257175" y="1014413"/>
            <a:ext cx="4327525" cy="54086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30076" t="12594" r="29523" b="20692"/>
          <a:stretch/>
        </p:blipFill>
        <p:spPr>
          <a:xfrm>
            <a:off x="2497138" y="3286125"/>
            <a:ext cx="3876675" cy="359886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963613" y="-171450"/>
            <a:ext cx="96932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 hangingPunct="1">
              <a:lnSpc>
                <a:spcPct val="90000"/>
              </a:lnSpc>
              <a:buClr>
                <a:srgbClr val="4F81BD"/>
              </a:buClr>
              <a:buSzPct val="45000"/>
              <a:buFont typeface="Century Schoolbook" pitchFamily="18" charset="0"/>
              <a:buNone/>
            </a:pPr>
            <a:r>
              <a:rPr lang="ru-RU" altLang="ru-RU" sz="4000" b="1">
                <a:solidFill>
                  <a:srgbClr val="3333CC"/>
                </a:solidFill>
              </a:rPr>
              <a:t>Нормативный документ СМК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30992" t="51184" r="21966" b="23224"/>
          <a:stretch/>
        </p:blipFill>
        <p:spPr>
          <a:xfrm>
            <a:off x="4928108" y="1556792"/>
            <a:ext cx="6281312" cy="2016224"/>
          </a:xfrm>
          <a:prstGeom prst="ellipse">
            <a:avLst/>
          </a:prstGeom>
        </p:spPr>
      </p:pic>
      <p:sp>
        <p:nvSpPr>
          <p:cNvPr id="12" name="Овал 11"/>
          <p:cNvSpPr/>
          <p:nvPr/>
        </p:nvSpPr>
        <p:spPr bwMode="auto">
          <a:xfrm>
            <a:off x="4983163" y="1196975"/>
            <a:ext cx="6221412" cy="2376488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FFFF"/>
              </a:buClr>
              <a:buSzPct val="100000"/>
              <a:buFont typeface="Century Schoolbook" panose="02040604050505020304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18439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535238"/>
            <a:ext cx="974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840913" y="3487738"/>
            <a:ext cx="2352675" cy="1168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Century Schoolbook" pitchFamily="16" charset="0"/>
              </a:rPr>
              <a:t>Постановлением</a:t>
            </a:r>
          </a:p>
          <a:p>
            <a:pPr>
              <a:defRPr/>
            </a:pPr>
            <a:r>
              <a:rPr lang="ru-RU" sz="1400" b="1" dirty="0">
                <a:latin typeface="Century Schoolbook" pitchFamily="16" charset="0"/>
              </a:rPr>
              <a:t>утверждается стандарт содержания страниц структурных </a:t>
            </a:r>
            <a:r>
              <a:rPr lang="ru-RU" sz="1400" b="1" dirty="0" err="1">
                <a:latin typeface="Century Schoolbook" pitchFamily="16" charset="0"/>
              </a:rPr>
              <a:t>подраздлений</a:t>
            </a:r>
            <a:endParaRPr lang="ru-RU" sz="1400" b="1" dirty="0">
              <a:latin typeface="Century Schoolbook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881063" y="285750"/>
            <a:ext cx="96916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entury Schoolbook" pitchFamily="18" charset="0"/>
              <a:buNone/>
            </a:pPr>
            <a:r>
              <a:rPr lang="ru-RU" altLang="ru-RU" sz="2400" b="1">
                <a:solidFill>
                  <a:srgbClr val="0070C0"/>
                </a:solidFill>
              </a:rPr>
              <a:t>Комплекс мер по продвижению сайта в международной рейтинговой системе </a:t>
            </a:r>
            <a:r>
              <a:rPr lang="en-US" altLang="ru-RU" sz="2400" b="1">
                <a:solidFill>
                  <a:srgbClr val="0070C0"/>
                </a:solidFill>
              </a:rPr>
              <a:t>Webometrics</a:t>
            </a:r>
            <a:endParaRPr lang="ru-RU" altLang="ru-RU" sz="2400" b="1">
              <a:solidFill>
                <a:srgbClr val="0070C0"/>
              </a:solidFill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66688" y="1143000"/>
            <a:ext cx="110744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Анализирует присутствие университетов в интернете по следующим позициям: общий объем контента, размещенного на сайте; количество полноценных файлов; цитируемость академических статей сотрудников университета.</a:t>
            </a:r>
          </a:p>
          <a:p>
            <a:endParaRPr lang="ru-RU" altLang="ru-RU">
              <a:solidFill>
                <a:schemeClr val="tx1"/>
              </a:solidFill>
            </a:endParaRPr>
          </a:p>
          <a:p>
            <a:r>
              <a:rPr lang="ru-RU" altLang="ru-RU" sz="1600" u="sng"/>
              <a:t>1</a:t>
            </a:r>
            <a:r>
              <a:rPr lang="ru-RU" altLang="ru-RU" sz="1600" u="sng">
                <a:solidFill>
                  <a:schemeClr val="tx1"/>
                </a:solidFill>
              </a:rPr>
              <a:t>1. С целью улучшения видимости сайта  </a:t>
            </a:r>
            <a:endParaRPr lang="ru-RU" altLang="ru-RU" sz="1600">
              <a:solidFill>
                <a:schemeClr val="tx1"/>
              </a:solidFill>
            </a:endParaRPr>
          </a:p>
          <a:p>
            <a:r>
              <a:rPr lang="ru-RU" altLang="ru-RU" sz="1600">
                <a:solidFill>
                  <a:schemeClr val="tx1"/>
                </a:solidFill>
              </a:rPr>
              <a:t>1.1. Объединить сайты всех структурных подразделений, департаментов, управлений, других информационных ресурсов, представляющих университет в сети «Интернет», разместив их на субдоменах  домена www.cfuv.ru.</a:t>
            </a:r>
          </a:p>
          <a:p>
            <a:r>
              <a:rPr lang="ru-RU" altLang="ru-RU" sz="1600">
                <a:solidFill>
                  <a:schemeClr val="tx1"/>
                </a:solidFill>
              </a:rPr>
              <a:t>1.2. Проводить мероприятия по исключению дублирования представления информационных ресурсов университета в сети «Интернет». </a:t>
            </a:r>
          </a:p>
          <a:p>
            <a:r>
              <a:rPr lang="ru-RU" altLang="ru-RU" sz="1600">
                <a:solidFill>
                  <a:schemeClr val="tx1"/>
                </a:solidFill>
              </a:rPr>
              <a:t>1.3. Расширить англоязычную часть сайта университета.</a:t>
            </a:r>
          </a:p>
          <a:p>
            <a:r>
              <a:rPr lang="ru-RU" altLang="ru-RU" sz="1600">
                <a:solidFill>
                  <a:schemeClr val="tx1"/>
                </a:solidFill>
              </a:rPr>
              <a:t>1.4. Увеличить присутствие университета в социальных сетях, в том числе «ВКонтакте», Facebook, Twitter. </a:t>
            </a:r>
          </a:p>
          <a:p>
            <a:r>
              <a:rPr lang="ru-RU" altLang="ru-RU" sz="1600">
                <a:solidFill>
                  <a:schemeClr val="tx1"/>
                </a:solidFill>
              </a:rPr>
              <a:t>1.5. Проинформировать сотрудников университета о целесообразности использования ссылок на контент сайта университета при размещении информации на внешних интернет-ресурсах (блоги, форумы, социальные сети), при публикации статей и пр. </a:t>
            </a:r>
          </a:p>
          <a:p>
            <a:r>
              <a:rPr lang="ru-RU" altLang="ru-RU" sz="1600" u="sng">
                <a:solidFill>
                  <a:schemeClr val="tx1"/>
                </a:solidFill>
              </a:rPr>
              <a:t>2. С целью улучшения показателей по количеству публикаций </a:t>
            </a:r>
            <a:endParaRPr lang="ru-RU" altLang="ru-RU" sz="1600">
              <a:solidFill>
                <a:schemeClr val="tx1"/>
              </a:solidFill>
            </a:endParaRPr>
          </a:p>
          <a:p>
            <a:r>
              <a:rPr lang="ru-RU" altLang="ru-RU" sz="1600">
                <a:solidFill>
                  <a:schemeClr val="tx1"/>
                </a:solidFill>
              </a:rPr>
              <a:t>2.1. При реализации научных проектов создавать их веб-страницы,  размещая в свободном доступе опубликованные аналитические материалы проекта, в том числе научные отчеты, аналитику и другие сопровождающие проект материалы. </a:t>
            </a:r>
          </a:p>
          <a:p>
            <a:r>
              <a:rPr lang="ru-RU" altLang="ru-RU" sz="1600">
                <a:solidFill>
                  <a:schemeClr val="tx1"/>
                </a:solidFill>
              </a:rPr>
              <a:t>2.2. Обеспечивать полнотекстовый доступ к издаваемым университетом научным журналам.</a:t>
            </a:r>
          </a:p>
          <a:p>
            <a:r>
              <a:rPr lang="ru-RU" altLang="ru-RU" sz="1600">
                <a:solidFill>
                  <a:schemeClr val="tx1"/>
                </a:solidFill>
              </a:rPr>
              <a:t>2.3. При проведении публичных научных мероприятий, в том числе конференций, семинаров, симпозиумов, создавать их веб-страницы со свободным доступом к опубликованным материалам. </a:t>
            </a:r>
          </a:p>
          <a:p>
            <a:endParaRPr lang="ru-RU" altLang="ru-RU">
              <a:solidFill>
                <a:schemeClr val="tx1"/>
              </a:solidFill>
            </a:endParaRPr>
          </a:p>
          <a:p>
            <a:endParaRPr lang="ru-RU" alt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912813" y="1412875"/>
            <a:ext cx="9542462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3333CC"/>
              </a:buClr>
              <a:buSzPct val="100000"/>
              <a:buFont typeface="Times New Roman" pitchFamily="18" charset="0"/>
              <a:buNone/>
            </a:pPr>
            <a:endParaRPr lang="ru-RU" altLang="ru-RU" sz="2000" b="1">
              <a:solidFill>
                <a:srgbClr val="33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lang="ru-RU" altLang="ru-RU" sz="2400" b="1">
                <a:solidFill>
                  <a:srgbClr val="3333CC"/>
                </a:solidFill>
                <a:latin typeface="Times New Roman" pitchFamily="18" charset="0"/>
              </a:rPr>
              <a:t>Система менеджмента качества</a:t>
            </a:r>
            <a:r>
              <a:rPr lang="ru-RU" altLang="ru-RU" sz="240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– это система управления организацией, целью которой является обеспечение стабильного уровня качества результата деятельности и его постоянного совершенствования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3333CC"/>
              </a:buClr>
              <a:buSzPct val="100000"/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Понятие </a:t>
            </a:r>
            <a:r>
              <a:rPr lang="ru-RU" altLang="ru-RU" sz="2400" b="1">
                <a:solidFill>
                  <a:srgbClr val="3333CC"/>
                </a:solidFill>
                <a:latin typeface="Times New Roman" pitchFamily="18" charset="0"/>
              </a:rPr>
              <a:t>«Качество» в сфере образования  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- это соответствие конечных результатов системы образования социальному заказу, требованиям работодателей, студентов. </a:t>
            </a:r>
          </a:p>
          <a:p>
            <a:pPr algn="just" eaLnBrk="1" hangingPunct="1">
              <a:lnSpc>
                <a:spcPct val="150000"/>
              </a:lnSpc>
              <a:buClr>
                <a:srgbClr val="3333CC"/>
              </a:buClr>
              <a:buSzPct val="100000"/>
              <a:buFont typeface="Times New Roman" pitchFamily="18" charset="0"/>
              <a:buNone/>
            </a:pPr>
            <a:endParaRPr lang="en-US" altLang="ru-RU" sz="32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3333CC"/>
              </a:buClr>
              <a:buSzPct val="100000"/>
              <a:buFont typeface="Times New Roman" pitchFamily="18" charset="0"/>
              <a:buNone/>
            </a:pPr>
            <a:endParaRPr lang="ru-RU" altLang="ru-RU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19" name="Picture 5" descr="C:\Documents and Settings\Елена\Рабочий стол\герб КФУ 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14313"/>
            <a:ext cx="21685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Елена\Рабочий стол\герб КФУ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26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524125" y="357188"/>
            <a:ext cx="843121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r>
              <a:rPr lang="ru-RU" altLang="ru-RU" sz="2800" b="1">
                <a:solidFill>
                  <a:srgbClr val="0070C0"/>
                </a:solidFill>
              </a:rPr>
              <a:t>Политика в области качества КФУ </a:t>
            </a:r>
          </a:p>
          <a:p>
            <a:r>
              <a:rPr lang="ru-RU" altLang="ru-RU" sz="2800" b="1">
                <a:solidFill>
                  <a:srgbClr val="0070C0"/>
                </a:solidFill>
              </a:rPr>
              <a:t>им. В. И. Вернадского</a:t>
            </a:r>
          </a:p>
          <a:p>
            <a:endParaRPr lang="ru-RU" altLang="ru-RU" b="1">
              <a:solidFill>
                <a:srgbClr val="0070C0"/>
              </a:solidFill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38125" y="1643063"/>
            <a:ext cx="109315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r>
              <a:rPr lang="ru-RU" altLang="ru-RU" b="1">
                <a:solidFill>
                  <a:schemeClr val="tx1"/>
                </a:solidFill>
              </a:rPr>
              <a:t>Политика в области качества </a:t>
            </a:r>
            <a:r>
              <a:rPr lang="ru-RU" altLang="ru-RU">
                <a:solidFill>
                  <a:schemeClr val="tx1"/>
                </a:solidFill>
              </a:rPr>
              <a:t>КФУ им. В. И. Вернадского направлена на внедрение, осознание всеми сотрудниками и поддержание системы менеджмента качества (далее — СМК) Университета как инструмента достижения его стратегических целей, сформулированных в Программе развития КФУ им. В. И. Вернадского.</a:t>
            </a:r>
          </a:p>
          <a:p>
            <a:r>
              <a:rPr lang="ru-RU" altLang="ru-RU">
                <a:solidFill>
                  <a:schemeClr val="tx1"/>
                </a:solidFill>
              </a:rPr>
              <a:t>Приоритетом деятельности Университета является удовлетворение требований потребителей предоставляемых научно-образовательных услуг. Главные наши потребители — обучающиеся и их законные представители, работодатели Крыма, сотрудники КФУ им. В. И. Вернадского, регион, государство и общество в целом.</a:t>
            </a:r>
          </a:p>
          <a:p>
            <a:r>
              <a:rPr lang="ru-RU" altLang="ru-RU" b="1">
                <a:solidFill>
                  <a:schemeClr val="tx1"/>
                </a:solidFill>
              </a:rPr>
              <a:t>Цели в области качества:</a:t>
            </a:r>
            <a:endParaRPr lang="ru-RU" altLang="ru-RU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>
                <a:solidFill>
                  <a:schemeClr val="tx1"/>
                </a:solidFill>
              </a:rPr>
              <a:t>сформировать и поддерживать оптимальную структуру управления Университетом, определить и описать все административные, основные и вспомогательные процессы, обеспечить взаимодействие процессов с целью достижения их максимальной эффективности;</a:t>
            </a:r>
          </a:p>
          <a:p>
            <a:pPr>
              <a:buFont typeface="Wingdings" pitchFamily="2" charset="2"/>
              <a:buChar char="ü"/>
            </a:pPr>
            <a:r>
              <a:rPr lang="ru-RU" altLang="ru-RU">
                <a:solidFill>
                  <a:schemeClr val="tx1"/>
                </a:solidFill>
              </a:rPr>
              <a:t>провести модернизацию образовательной и научно-исследовательской деятельности Университета на базе современных технологий, современных достижений науки и с учетом перспективной потребности экономики региона в квалифицированных кадрах для соответствия его уровня требованиям федеральных образовательных стандартов;</a:t>
            </a:r>
          </a:p>
          <a:p>
            <a:pPr>
              <a:buFont typeface="Wingdings" pitchFamily="2" charset="2"/>
              <a:buChar char="ü"/>
            </a:pPr>
            <a:r>
              <a:rPr lang="ru-RU" altLang="ru-RU">
                <a:solidFill>
                  <a:schemeClr val="tx1"/>
                </a:solidFill>
              </a:rPr>
              <a:t>максимально вовлекать всех сотрудников и обучающихся в деятельность по обеспечению и совершенствованию качества образования и научно-исследовательских работ.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804988" y="-201613"/>
            <a:ext cx="9691687" cy="13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F6FC6"/>
              </a:buClr>
              <a:buSzPct val="100000"/>
              <a:buFont typeface="Century Schoolbook" pitchFamily="18" charset="0"/>
              <a:buNone/>
            </a:pPr>
            <a:r>
              <a:rPr lang="ru-RU" altLang="ru-RU" sz="4000" b="1">
                <a:solidFill>
                  <a:srgbClr val="3333CC"/>
                </a:solidFill>
              </a:rPr>
              <a:t>Нормативные документы, регулирующие деятельность СМК</a:t>
            </a: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407988" y="1536700"/>
            <a:ext cx="10585450" cy="4987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179388" indent="-179388">
              <a:buClr>
                <a:srgbClr val="FFFFFF"/>
              </a:buClr>
              <a:buSzPct val="100000"/>
              <a:buFont typeface="Century Schoolbook" panose="020406040505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FFFFFF"/>
              </a:buClr>
              <a:buSzPct val="100000"/>
              <a:buFont typeface="Century Schoolbook" panose="020406040505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FFFFFF"/>
              </a:buClr>
              <a:buSzPct val="100000"/>
              <a:buFont typeface="Century Schoolbook" panose="020406040505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entury Schoolbook" panose="020406040505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anose="02040604050505020304" pitchFamily="18" charset="0"/>
                <a:ea typeface="MS Gothic" panose="020B0609070205080204" pitchFamily="49" charset="-128"/>
              </a:defRPr>
            </a:lvl9pPr>
          </a:lstStyle>
          <a:p>
            <a:pPr marL="261938" indent="-174625" algn="just" eaLnBrk="1" hangingPunct="1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"/>
              <a:tabLst>
                <a:tab pos="26193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/>
            </a:pPr>
            <a:r>
              <a:rPr lang="en-US" altLang="ru-RU" sz="2200" dirty="0" smtClean="0">
                <a:solidFill>
                  <a:srgbClr val="002060"/>
                </a:solidFill>
              </a:rPr>
              <a:t> </a:t>
            </a:r>
            <a:r>
              <a:rPr lang="ru-RU" altLang="ru-RU" sz="2200" dirty="0" smtClean="0">
                <a:solidFill>
                  <a:srgbClr val="0F6FC6"/>
                </a:solidFill>
              </a:rPr>
              <a:t>Федеральный закон «Об образовании в РФ» </a:t>
            </a:r>
            <a:r>
              <a:rPr lang="ru-RU" altLang="ru-RU" sz="2200" dirty="0" smtClean="0">
                <a:solidFill>
                  <a:srgbClr val="000000"/>
                </a:solidFill>
              </a:rPr>
              <a:t>от 29.12.12 г. № 273-ФЗ</a:t>
            </a:r>
          </a:p>
          <a:p>
            <a:pPr marL="261938" indent="-174625" algn="just" eaLnBrk="1" hangingPunct="1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"/>
              <a:tabLst>
                <a:tab pos="26193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/>
            </a:pPr>
            <a:r>
              <a:rPr lang="ru-RU" altLang="ru-RU" sz="2200" dirty="0" smtClean="0">
                <a:solidFill>
                  <a:srgbClr val="0F6FC6"/>
                </a:solidFill>
              </a:rPr>
              <a:t> </a:t>
            </a:r>
            <a:r>
              <a:rPr lang="ru-RU" altLang="ru-RU" sz="2200" b="1" dirty="0" smtClean="0">
                <a:solidFill>
                  <a:srgbClr val="0F6FC6"/>
                </a:solidFill>
              </a:rPr>
              <a:t>Решение коллегии Федерального агентства по образованию </a:t>
            </a:r>
            <a:r>
              <a:rPr lang="ru-RU" altLang="ru-RU" sz="2200" dirty="0" smtClean="0">
                <a:solidFill>
                  <a:srgbClr val="0F6FC6"/>
                </a:solidFill>
              </a:rPr>
              <a:t/>
            </a:r>
            <a:br>
              <a:rPr lang="ru-RU" altLang="ru-RU" sz="2200" dirty="0" smtClean="0">
                <a:solidFill>
                  <a:srgbClr val="0F6FC6"/>
                </a:solidFill>
              </a:rPr>
            </a:br>
            <a:r>
              <a:rPr lang="ru-RU" altLang="ru-RU" sz="2200" dirty="0" smtClean="0">
                <a:solidFill>
                  <a:srgbClr val="000000"/>
                </a:solidFill>
              </a:rPr>
              <a:t>«О разработке и внедрении </a:t>
            </a:r>
            <a:r>
              <a:rPr lang="ru-RU" altLang="ru-RU" sz="2200" dirty="0" err="1" smtClean="0">
                <a:solidFill>
                  <a:srgbClr val="000000"/>
                </a:solidFill>
              </a:rPr>
              <a:t>внутривузовской</a:t>
            </a:r>
            <a:r>
              <a:rPr lang="ru-RU" altLang="ru-RU" sz="2200" dirty="0" smtClean="0">
                <a:solidFill>
                  <a:srgbClr val="000000"/>
                </a:solidFill>
              </a:rPr>
              <a:t> системы управления качеством в высших учебных заведениях (на примере Московского государственного института стали и сплавов (технологического университета)» от 16 ноября 2004 г. № 3/1</a:t>
            </a:r>
          </a:p>
          <a:p>
            <a:pPr marL="261938" indent="-174625" algn="just" eaLnBrk="1" hangingPunct="1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"/>
              <a:tabLst>
                <a:tab pos="26193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/>
            </a:pPr>
            <a:r>
              <a:rPr lang="en-US" altLang="ru-RU" sz="2200" dirty="0" smtClean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F6FC6"/>
                </a:solidFill>
              </a:rPr>
              <a:t>Приказ Министерства образования и науки РФ </a:t>
            </a:r>
            <a:r>
              <a:rPr lang="ru-RU" altLang="ru-RU" sz="2200" dirty="0" smtClean="0">
                <a:solidFill>
                  <a:srgbClr val="000000"/>
                </a:solidFill>
              </a:rPr>
              <a:t>«О разработке и внедрении </a:t>
            </a:r>
            <a:r>
              <a:rPr lang="ru-RU" altLang="ru-RU" sz="2200" dirty="0" err="1" smtClean="0">
                <a:solidFill>
                  <a:srgbClr val="000000"/>
                </a:solidFill>
              </a:rPr>
              <a:t>внутривузовской</a:t>
            </a:r>
            <a:r>
              <a:rPr lang="ru-RU" altLang="ru-RU" sz="2200" dirty="0" smtClean="0">
                <a:solidFill>
                  <a:srgbClr val="000000"/>
                </a:solidFill>
              </a:rPr>
              <a:t> системы управления качеством в высших учебных заведениях» от 3 декабря 2004 г. № 304</a:t>
            </a:r>
          </a:p>
          <a:p>
            <a:pPr marL="261938" indent="-174625" algn="just" eaLnBrk="1" hangingPunct="1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"/>
              <a:tabLst>
                <a:tab pos="26193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/>
            </a:pPr>
            <a:r>
              <a:rPr lang="ru-RU" altLang="ru-RU" sz="2200" dirty="0" smtClean="0">
                <a:solidFill>
                  <a:srgbClr val="0F6FC6"/>
                </a:solidFill>
              </a:rPr>
              <a:t> Государственная программа РФ «Развитие образования» </a:t>
            </a:r>
            <a:r>
              <a:rPr lang="ru-RU" altLang="ru-RU" sz="2200" dirty="0" smtClean="0">
                <a:solidFill>
                  <a:srgbClr val="000000"/>
                </a:solidFill>
              </a:rPr>
              <a:t>на 2013-2020 гг.</a:t>
            </a:r>
          </a:p>
          <a:p>
            <a:pPr marL="261938" indent="-174625" algn="just" eaLnBrk="1" hangingPunct="1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"/>
              <a:tabLst>
                <a:tab pos="26193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 Международный стандарт ISO 9001</a:t>
            </a:r>
            <a:r>
              <a:rPr lang="ru-RU" sz="2200" dirty="0" smtClean="0">
                <a:solidFill>
                  <a:schemeClr val="tx1"/>
                </a:solidFill>
              </a:rPr>
              <a:t> «Системы менеджмента качества. Требования»</a:t>
            </a:r>
          </a:p>
          <a:p>
            <a:pPr marL="261938" indent="-174625" algn="just" eaLnBrk="1" hangingPunct="1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80000"/>
              <a:buFont typeface="Wingdings" panose="05000000000000000000" pitchFamily="2" charset="2"/>
              <a:buChar char=""/>
              <a:tabLst>
                <a:tab pos="26193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 ГОСТ ISO 9001-2011 </a:t>
            </a:r>
            <a:r>
              <a:rPr lang="ru-RU" sz="2200" dirty="0" smtClean="0">
                <a:solidFill>
                  <a:schemeClr val="tx1"/>
                </a:solidFill>
              </a:rPr>
              <a:t>«Системы менеджмента качества. Требования»</a:t>
            </a:r>
          </a:p>
          <a:p>
            <a:pPr marL="0" indent="0" algn="just" eaLnBrk="1" hangingPunct="1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80000"/>
              <a:defRPr/>
            </a:pPr>
            <a:r>
              <a:rPr lang="ru-RU" altLang="ru-RU" sz="22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268" name="Picture 5" descr="C:\Documents and Settings\Елена\Рабочий стол\герб КФУ 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76600"/>
            <a:ext cx="9429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236788"/>
            <a:ext cx="10826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953125"/>
            <a:ext cx="8064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b="11603"/>
          <a:stretch>
            <a:fillRect/>
          </a:stretch>
        </p:blipFill>
        <p:spPr bwMode="auto">
          <a:xfrm>
            <a:off x="409575" y="4954588"/>
            <a:ext cx="113823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5005388"/>
            <a:ext cx="12033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228725" y="-130175"/>
            <a:ext cx="969327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 hangingPunct="1">
              <a:lnSpc>
                <a:spcPct val="90000"/>
              </a:lnSpc>
              <a:buClr>
                <a:srgbClr val="4F81BD"/>
              </a:buClr>
              <a:buSzPct val="45000"/>
              <a:buFont typeface="Century Schoolbook" pitchFamily="18" charset="0"/>
              <a:buNone/>
            </a:pPr>
            <a:r>
              <a:rPr lang="ru-RU" altLang="ru-RU" sz="4000" b="1">
                <a:solidFill>
                  <a:srgbClr val="3333CC"/>
                </a:solidFill>
              </a:rPr>
              <a:t>Примеры успешных вузов </a:t>
            </a:r>
          </a:p>
          <a:p>
            <a:pPr algn="ctr" hangingPunct="1">
              <a:lnSpc>
                <a:spcPct val="90000"/>
              </a:lnSpc>
              <a:buClr>
                <a:srgbClr val="4F81BD"/>
              </a:buClr>
              <a:buSzPct val="45000"/>
              <a:buFont typeface="Century Schoolbook" pitchFamily="18" charset="0"/>
              <a:buNone/>
            </a:pPr>
            <a:r>
              <a:rPr lang="ru-RU" altLang="ru-RU" sz="4000" b="1">
                <a:solidFill>
                  <a:srgbClr val="3333CC"/>
                </a:solidFill>
              </a:rPr>
              <a:t>России с эффективной СМК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1673225" y="2390775"/>
            <a:ext cx="27352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Северо-восточный </a:t>
            </a:r>
            <a:r>
              <a:rPr lang="en-US" altLang="ru-RU" sz="1200">
                <a:solidFill>
                  <a:srgbClr val="000000"/>
                </a:solidFill>
              </a:rPr>
              <a:t/>
            </a:r>
            <a:br>
              <a:rPr lang="en-US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федеральный университет </a:t>
            </a:r>
            <a:r>
              <a:rPr lang="en-US" altLang="ru-RU" sz="1200">
                <a:solidFill>
                  <a:srgbClr val="000000"/>
                </a:solidFill>
              </a:rPr>
              <a:t/>
            </a:r>
            <a:br>
              <a:rPr lang="en-US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имени М.К. Аммосова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1662113" y="6045200"/>
            <a:ext cx="3079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18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Уральский федеральный университет им. первого Президента России Б.Н.Ельцина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1627188" y="3503613"/>
            <a:ext cx="27368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22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Северный (Арктический) федеральный университет</a:t>
            </a: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1649413" y="5178425"/>
            <a:ext cx="27368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26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Дальневосточный </a:t>
            </a:r>
            <a:r>
              <a:rPr lang="en-US" altLang="ru-RU" sz="1200">
                <a:solidFill>
                  <a:srgbClr val="000000"/>
                </a:solidFill>
              </a:rPr>
              <a:t/>
            </a:r>
            <a:br>
              <a:rPr lang="en-US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федеральный </a:t>
            </a:r>
            <a:br>
              <a:rPr lang="ru-RU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университет</a:t>
            </a:r>
          </a:p>
        </p:txBody>
      </p:sp>
      <p:sp>
        <p:nvSpPr>
          <p:cNvPr id="12300" name="TextBox 12"/>
          <p:cNvSpPr txBox="1">
            <a:spLocks noChangeArrowheads="1"/>
          </p:cNvSpPr>
          <p:nvPr/>
        </p:nvSpPr>
        <p:spPr bwMode="auto">
          <a:xfrm>
            <a:off x="4991100" y="5299075"/>
            <a:ext cx="27368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26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Казанский </a:t>
            </a:r>
            <a:br>
              <a:rPr lang="ru-RU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федеральный </a:t>
            </a:r>
            <a:br>
              <a:rPr lang="ru-RU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университет</a:t>
            </a:r>
          </a:p>
        </p:txBody>
      </p:sp>
      <p:pic>
        <p:nvPicPr>
          <p:cNvPr id="12301" name="Picture 2" descr="http://cs303800.vk.me/v303800197/60b4/wYZI0Dtol2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20503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Box 14"/>
          <p:cNvSpPr txBox="1">
            <a:spLocks noChangeArrowheads="1"/>
          </p:cNvSpPr>
          <p:nvPr/>
        </p:nvSpPr>
        <p:spPr bwMode="auto">
          <a:xfrm>
            <a:off x="5016500" y="2363788"/>
            <a:ext cx="2736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Южный </a:t>
            </a:r>
            <a:br>
              <a:rPr lang="ru-RU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федеральный </a:t>
            </a:r>
            <a:br>
              <a:rPr lang="ru-RU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университет</a:t>
            </a:r>
          </a:p>
        </p:txBody>
      </p:sp>
      <p:pic>
        <p:nvPicPr>
          <p:cNvPr id="12303" name="Picture 4" descr="https://upload.wikimedia.org/wikipedia/ru/e/e5/NCF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3349625"/>
            <a:ext cx="9096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Box 16"/>
          <p:cNvSpPr txBox="1">
            <a:spLocks noChangeArrowheads="1"/>
          </p:cNvSpPr>
          <p:nvPr/>
        </p:nvSpPr>
        <p:spPr bwMode="auto">
          <a:xfrm>
            <a:off x="5016500" y="3382963"/>
            <a:ext cx="2736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Северо-Кавказский </a:t>
            </a:r>
            <a:r>
              <a:rPr lang="en-US" altLang="ru-RU" sz="1200">
                <a:solidFill>
                  <a:srgbClr val="000000"/>
                </a:solidFill>
              </a:rPr>
              <a:t/>
            </a:r>
            <a:br>
              <a:rPr lang="en-US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федеральный </a:t>
            </a:r>
            <a:r>
              <a:rPr lang="en-US" altLang="ru-RU" sz="1200">
                <a:solidFill>
                  <a:srgbClr val="000000"/>
                </a:solidFill>
              </a:rPr>
              <a:t/>
            </a:r>
            <a:br>
              <a:rPr lang="en-US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университет</a:t>
            </a:r>
          </a:p>
        </p:txBody>
      </p:sp>
      <p:sp>
        <p:nvSpPr>
          <p:cNvPr id="12305" name="TextBox 17"/>
          <p:cNvSpPr txBox="1">
            <a:spLocks noChangeArrowheads="1"/>
          </p:cNvSpPr>
          <p:nvPr/>
        </p:nvSpPr>
        <p:spPr bwMode="auto">
          <a:xfrm>
            <a:off x="1649413" y="4300538"/>
            <a:ext cx="2736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Балтийский </a:t>
            </a:r>
            <a:r>
              <a:rPr lang="en-US" altLang="ru-RU" sz="1200">
                <a:solidFill>
                  <a:srgbClr val="000000"/>
                </a:solidFill>
              </a:rPr>
              <a:t/>
            </a:r>
            <a:br>
              <a:rPr lang="en-US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федеральный университет </a:t>
            </a:r>
            <a:r>
              <a:rPr lang="en-US" altLang="ru-RU" sz="1200">
                <a:solidFill>
                  <a:srgbClr val="000000"/>
                </a:solidFill>
              </a:rPr>
              <a:t/>
            </a:r>
            <a:br>
              <a:rPr lang="en-US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им</a:t>
            </a:r>
            <a:r>
              <a:rPr lang="en-US" altLang="ru-RU" sz="1200">
                <a:solidFill>
                  <a:srgbClr val="000000"/>
                </a:solidFill>
              </a:rPr>
              <a:t>.</a:t>
            </a:r>
            <a:r>
              <a:rPr lang="ru-RU" altLang="ru-RU" sz="1200">
                <a:solidFill>
                  <a:srgbClr val="000000"/>
                </a:solidFill>
              </a:rPr>
              <a:t> Иммануила Канта</a:t>
            </a:r>
          </a:p>
        </p:txBody>
      </p:sp>
      <p:pic>
        <p:nvPicPr>
          <p:cNvPr id="12306" name="Picture 6" descr="http://stud-forum.ru/attachment.aspx?id=275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181475"/>
            <a:ext cx="80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4270375"/>
            <a:ext cx="7969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308" name="TextBox 20"/>
          <p:cNvSpPr txBox="1">
            <a:spLocks noChangeArrowheads="1"/>
          </p:cNvSpPr>
          <p:nvPr/>
        </p:nvSpPr>
        <p:spPr bwMode="auto">
          <a:xfrm>
            <a:off x="5016500" y="4243388"/>
            <a:ext cx="2736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Сибирский </a:t>
            </a:r>
            <a:r>
              <a:rPr lang="en-US" altLang="ru-RU" sz="1200">
                <a:solidFill>
                  <a:srgbClr val="000000"/>
                </a:solidFill>
              </a:rPr>
              <a:t/>
            </a:r>
            <a:br>
              <a:rPr lang="en-US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федеральный </a:t>
            </a:r>
            <a:r>
              <a:rPr lang="en-US" altLang="ru-RU" sz="1200">
                <a:solidFill>
                  <a:srgbClr val="000000"/>
                </a:solidFill>
              </a:rPr>
              <a:t/>
            </a:r>
            <a:br>
              <a:rPr lang="en-US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университет</a:t>
            </a:r>
          </a:p>
        </p:txBody>
      </p:sp>
      <p:pic>
        <p:nvPicPr>
          <p:cNvPr id="1230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249488"/>
            <a:ext cx="892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0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12308" r="10843" b="13820"/>
          <a:stretch>
            <a:fillRect/>
          </a:stretch>
        </p:blipFill>
        <p:spPr bwMode="auto">
          <a:xfrm>
            <a:off x="7524750" y="4092575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1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3281363"/>
            <a:ext cx="10477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2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5922963"/>
            <a:ext cx="12239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313" name="TextBox 27"/>
          <p:cNvSpPr txBox="1">
            <a:spLocks noChangeArrowheads="1"/>
          </p:cNvSpPr>
          <p:nvPr/>
        </p:nvSpPr>
        <p:spPr bwMode="auto">
          <a:xfrm>
            <a:off x="8535988" y="3201988"/>
            <a:ext cx="27368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28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Национальный исследовательский технологический университет "МИСиС"</a:t>
            </a:r>
          </a:p>
        </p:txBody>
      </p:sp>
      <p:sp>
        <p:nvSpPr>
          <p:cNvPr id="12314" name="TextBox 28"/>
          <p:cNvSpPr txBox="1">
            <a:spLocks noChangeArrowheads="1"/>
          </p:cNvSpPr>
          <p:nvPr/>
        </p:nvSpPr>
        <p:spPr bwMode="auto">
          <a:xfrm>
            <a:off x="8535988" y="2282825"/>
            <a:ext cx="27368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Санкт-Петербургский государственный политехнический университет</a:t>
            </a:r>
          </a:p>
        </p:txBody>
      </p:sp>
      <p:pic>
        <p:nvPicPr>
          <p:cNvPr id="12315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4946650"/>
            <a:ext cx="8524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316" name="TextBox 29"/>
          <p:cNvSpPr txBox="1">
            <a:spLocks noChangeArrowheads="1"/>
          </p:cNvSpPr>
          <p:nvPr/>
        </p:nvSpPr>
        <p:spPr bwMode="auto">
          <a:xfrm>
            <a:off x="8535988" y="4232275"/>
            <a:ext cx="27368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Томский политехнический университет</a:t>
            </a:r>
          </a:p>
        </p:txBody>
      </p:sp>
      <p:sp>
        <p:nvSpPr>
          <p:cNvPr id="12317" name="TextBox 30"/>
          <p:cNvSpPr txBox="1">
            <a:spLocks noChangeArrowheads="1"/>
          </p:cNvSpPr>
          <p:nvPr/>
        </p:nvSpPr>
        <p:spPr bwMode="auto">
          <a:xfrm>
            <a:off x="8529638" y="4984750"/>
            <a:ext cx="27368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Санкт-Петербургский государственный</a:t>
            </a:r>
            <a:br>
              <a:rPr lang="ru-RU" altLang="ru-RU" sz="1200">
                <a:solidFill>
                  <a:srgbClr val="000000"/>
                </a:solidFill>
              </a:rPr>
            </a:br>
            <a:r>
              <a:rPr lang="ru-RU" altLang="ru-RU" sz="1200">
                <a:solidFill>
                  <a:srgbClr val="000000"/>
                </a:solidFill>
              </a:rPr>
              <a:t>электротехнический университет «ЛЭТИ»</a:t>
            </a:r>
          </a:p>
        </p:txBody>
      </p:sp>
      <p:sp>
        <p:nvSpPr>
          <p:cNvPr id="12318" name="TextBox 31"/>
          <p:cNvSpPr txBox="1">
            <a:spLocks noChangeArrowheads="1"/>
          </p:cNvSpPr>
          <p:nvPr/>
        </p:nvSpPr>
        <p:spPr bwMode="auto">
          <a:xfrm>
            <a:off x="8569325" y="6137275"/>
            <a:ext cx="27368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1200">
                <a:solidFill>
                  <a:srgbClr val="000000"/>
                </a:solidFill>
              </a:rPr>
              <a:t>Новосибирский государственный университет</a:t>
            </a:r>
          </a:p>
        </p:txBody>
      </p:sp>
      <p:sp>
        <p:nvSpPr>
          <p:cNvPr id="12319" name="TextBox 32"/>
          <p:cNvSpPr txBox="1">
            <a:spLocks noChangeArrowheads="1"/>
          </p:cNvSpPr>
          <p:nvPr/>
        </p:nvSpPr>
        <p:spPr bwMode="auto">
          <a:xfrm>
            <a:off x="1344613" y="1628775"/>
            <a:ext cx="4222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2000" b="1">
                <a:solidFill>
                  <a:srgbClr val="002060"/>
                </a:solidFill>
              </a:rPr>
              <a:t>Федеральные университеты</a:t>
            </a:r>
          </a:p>
        </p:txBody>
      </p:sp>
      <p:sp>
        <p:nvSpPr>
          <p:cNvPr id="12320" name="TextBox 33"/>
          <p:cNvSpPr txBox="1">
            <a:spLocks noChangeArrowheads="1"/>
          </p:cNvSpPr>
          <p:nvPr/>
        </p:nvSpPr>
        <p:spPr bwMode="auto">
          <a:xfrm>
            <a:off x="6899275" y="1535113"/>
            <a:ext cx="4222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ru-RU" altLang="ru-RU" sz="2000" b="1">
                <a:solidFill>
                  <a:srgbClr val="002060"/>
                </a:solidFill>
              </a:rPr>
              <a:t>Университеты - участники Проекта 5-100 </a:t>
            </a:r>
          </a:p>
        </p:txBody>
      </p:sp>
      <p:pic>
        <p:nvPicPr>
          <p:cNvPr id="12321" name="Picture 5" descr="C:\Documents and Settings\Елена\Рабочий стол\герб КФУ 201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85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1560513" y="188913"/>
            <a:ext cx="96916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 hangingPunct="1">
              <a:lnSpc>
                <a:spcPct val="90000"/>
              </a:lnSpc>
              <a:buClr>
                <a:srgbClr val="4F81BD"/>
              </a:buClr>
              <a:buSzPct val="45000"/>
              <a:buFont typeface="Century Schoolbook" pitchFamily="18" charset="0"/>
              <a:buNone/>
            </a:pPr>
            <a:r>
              <a:rPr lang="ru-RU" altLang="ru-RU" sz="4000" b="1">
                <a:solidFill>
                  <a:schemeClr val="accent2"/>
                </a:solidFill>
              </a:rPr>
              <a:t>Структура</a:t>
            </a:r>
            <a:r>
              <a:rPr lang="en-US" altLang="ru-RU" sz="4000" b="1">
                <a:solidFill>
                  <a:schemeClr val="accent2"/>
                </a:solidFill>
              </a:rPr>
              <a:t> </a:t>
            </a:r>
            <a:r>
              <a:rPr lang="ru-RU" altLang="ru-RU" sz="4000" b="1">
                <a:solidFill>
                  <a:schemeClr val="accent2"/>
                </a:solidFill>
              </a:rPr>
              <a:t>процессов СМК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381000" y="1285875"/>
          <a:ext cx="10728325" cy="558006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85108"/>
                <a:gridCol w="3884493"/>
                <a:gridCol w="4058724"/>
              </a:tblGrid>
              <a:tr h="565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</a:rPr>
                        <a:t>Основные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Вспомогательные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 anchor="ctr"/>
                </a:tc>
              </a:tr>
              <a:tr h="276146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</a:rPr>
                        <a:t>Административно-управленческие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Стратегическое </a:t>
                      </a:r>
                      <a:r>
                        <a:rPr lang="ru-RU" sz="1600" dirty="0">
                          <a:effectLst/>
                        </a:rPr>
                        <a:t>планирование и управление, </a:t>
                      </a:r>
                      <a:r>
                        <a:rPr lang="ru-RU" sz="1600" dirty="0" smtClean="0">
                          <a:effectLst/>
                        </a:rPr>
                        <a:t>маркетинг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itchFamily="2" charset="2"/>
                        <a:buChar char="ü"/>
                      </a:pPr>
                      <a:r>
                        <a:rPr lang="ru-RU" sz="1600" kern="50" dirty="0">
                          <a:effectLst/>
                        </a:rPr>
                        <a:t>Реализация Программы развития</a:t>
                      </a:r>
                      <a:endParaRPr lang="ru-RU" sz="16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Управление качеством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 rowSpan="3"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Организация образовательной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Организация научно-исследовательской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Воспитательный процесс и социально-психологическая работа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Инновационная деятельность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Международная деятельность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 rowSpan="5"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Управление персоналом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Правовое обеспечение основных и вспомогательных процессов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Бухгалтерско-финансовое обеспечение, закупки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Управление инфраструктурой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Информационное обеспечение, управление информационный средой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Инвестиционная деятельность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Деятельность по производству продукции, выполнению работ и предоставлению услуг сторонним потребителям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6575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tc vMerge="1"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481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tc vMerge="1"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4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lvl="0" indent="0" fontAlgn="base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 vMerge="1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6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lvl="0" indent="0" fontAlgn="base"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 vMerge="1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328" name="TextBox 1"/>
          <p:cNvSpPr txBox="1">
            <a:spLocks noChangeArrowheads="1"/>
          </p:cNvSpPr>
          <p:nvPr/>
        </p:nvSpPr>
        <p:spPr bwMode="auto">
          <a:xfrm>
            <a:off x="0" y="6211888"/>
            <a:ext cx="11066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</a:pPr>
            <a:r>
              <a:rPr lang="ru-RU" altLang="ru-RU" i="1">
                <a:solidFill>
                  <a:srgbClr val="002060"/>
                </a:solidFill>
              </a:rPr>
              <a:t>Классификация процессов определяется Письмом Минобрнауки РФ от 23.04.2007 г. №704/12-16</a:t>
            </a:r>
          </a:p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</a:pPr>
            <a:r>
              <a:rPr lang="ru-RU" altLang="ru-RU" i="1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13329" name="Picture 5" descr="C:\Documents and Settings\Елена\Рабочий стол\герб КФУ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85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336550" y="260350"/>
            <a:ext cx="10539413" cy="538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6" charset="0"/>
                <a:ea typeface="MS Gothic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6" charset="0"/>
                <a:ea typeface="MS Gothic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6" charset="0"/>
                <a:ea typeface="MS Gothic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6" charset="0"/>
                <a:ea typeface="MS Gothic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entury Schoolbook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entury Schoolbook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entury Schoolbook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entury Schoolbook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6" charset="0"/>
                <a:ea typeface="MS Gothic" charset="-128"/>
              </a:defRPr>
            </a:lvl9pPr>
          </a:lstStyle>
          <a:p>
            <a:pPr algn="r" defTabSz="420330">
              <a:lnSpc>
                <a:spcPct val="90000"/>
              </a:lnSpc>
              <a:buClr>
                <a:srgbClr val="0F6FC6"/>
              </a:buClr>
              <a:buSzPct val="100000"/>
              <a:buFont typeface="Century Schoolbook" panose="02040604050505020304" pitchFamily="18" charset="0"/>
              <a:buNone/>
              <a:defRPr/>
            </a:pPr>
            <a:r>
              <a:rPr lang="ru-RU" sz="2994" b="1" dirty="0">
                <a:solidFill>
                  <a:schemeClr val="accent2"/>
                </a:solidFill>
              </a:rPr>
              <a:t> Основные этапы внедрения СМК в КФУ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6550" y="893763"/>
          <a:ext cx="10801350" cy="584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1167"/>
                <a:gridCol w="2220183"/>
              </a:tblGrid>
              <a:tr h="7805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900" baseline="0" dirty="0" smtClean="0"/>
                        <a:t>Задача</a:t>
                      </a:r>
                      <a:endParaRPr lang="ru-RU" sz="1900" baseline="0" dirty="0"/>
                    </a:p>
                  </a:txBody>
                  <a:tcPr marL="91445" marR="91445" marT="42771" marB="427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900" baseline="0" dirty="0" smtClean="0"/>
                        <a:t>Сроки исполнения</a:t>
                      </a:r>
                      <a:endParaRPr lang="ru-RU" sz="1900" baseline="0" dirty="0"/>
                    </a:p>
                  </a:txBody>
                  <a:tcPr marL="91445" marR="91445" marT="42771" marB="42771" anchor="ctr"/>
                </a:tc>
              </a:tr>
              <a:tr h="476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Формирование и принятие локальных актов КФУ  в области качества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 квартал 2015 г.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</a:tr>
              <a:tr h="433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Разработка документации СМК процессов  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2015-2016 гг.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</a:tr>
              <a:tr h="112808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800" baseline="0" dirty="0" smtClean="0"/>
                        <a:t>Проведение комплекса мероприятий по обучению персонала Университета принципам управления качеством на основе требований стандарта ISO 9001 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F6FC6"/>
                        </a:buClr>
                        <a:buSzPct val="80000"/>
                      </a:pPr>
                      <a:r>
                        <a:rPr lang="ru-RU" sz="1800" baseline="0" dirty="0" smtClean="0"/>
                        <a:t>2-4 квартал        2015 г.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</a:tr>
              <a:tr h="43486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800" baseline="0" dirty="0" smtClean="0"/>
                        <a:t>Утверждение Руководства по качеству (версия 1.0)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Осень 2015 г.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</a:tr>
              <a:tr h="508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Осуществление внедрения СМК в структурных подразделениях  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2015-2018 гг.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</a:tr>
              <a:tr h="802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Проведение внутреннего и </a:t>
                      </a:r>
                      <a:r>
                        <a:rPr lang="ru-RU" sz="1800" baseline="0" dirty="0" err="1" smtClean="0"/>
                        <a:t>предсертификационного</a:t>
                      </a:r>
                      <a:r>
                        <a:rPr lang="ru-RU" sz="1800" baseline="0" dirty="0" smtClean="0"/>
                        <a:t> аудита СМК в структурных подразделениях 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2016-2017 гг.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</a:tr>
              <a:tr h="414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Утверждение окончательной версии Руководства по качеству</a:t>
                      </a:r>
                    </a:p>
                  </a:txBody>
                  <a:tcPr marL="91445" marR="91445" marT="42771" marB="4277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2017 г.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</a:tr>
              <a:tr h="869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Проведение сертификации СМК КФУ им. В. И. Вернадского (по направлениям деятельности, структурным подразделениям или в целом)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2018 г.</a:t>
                      </a:r>
                      <a:endParaRPr lang="ru-RU" sz="1800" baseline="0" dirty="0"/>
                    </a:p>
                  </a:txBody>
                  <a:tcPr marL="91445" marR="91445" marT="42771" marB="42771" anchor="ctr"/>
                </a:tc>
              </a:tr>
            </a:tbl>
          </a:graphicData>
        </a:graphic>
      </p:graphicFrame>
      <p:pic>
        <p:nvPicPr>
          <p:cNvPr id="14371" name="Picture 5" descr="C:\Documents and Settings\Елена\Рабочий стол\герб КФУ 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85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 bwMode="auto">
          <a:xfrm flipH="1">
            <a:off x="3536578" y="2853581"/>
            <a:ext cx="1529507" cy="2703512"/>
          </a:xfrm>
          <a:prstGeom prst="straightConnector1">
            <a:avLst/>
          </a:prstGeom>
          <a:ln w="57150">
            <a:solidFill>
              <a:schemeClr val="bg1"/>
            </a:solidFill>
            <a:prstDash val="lgDash"/>
            <a:headEnd type="arrow" w="med" len="med"/>
            <a:tailEnd type="arrow" w="med" len="med"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136650" y="1349375"/>
            <a:ext cx="9877425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</a:pPr>
            <a:endParaRPr lang="ru-RU" altLang="ru-RU"/>
          </a:p>
        </p:txBody>
      </p:sp>
      <p:sp>
        <p:nvSpPr>
          <p:cNvPr id="15364" name="AutoShape 2"/>
          <p:cNvSpPr>
            <a:spLocks noChangeArrowheads="1"/>
          </p:cNvSpPr>
          <p:nvPr/>
        </p:nvSpPr>
        <p:spPr bwMode="auto">
          <a:xfrm>
            <a:off x="1136650" y="1670050"/>
            <a:ext cx="2447925" cy="1152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BF3E9"/>
              </a:gs>
              <a:gs pos="100000">
                <a:srgbClr val="C7EDDD"/>
              </a:gs>
            </a:gsLst>
            <a:lin ang="5400000" scaled="1"/>
          </a:gradFill>
          <a:ln w="6480">
            <a:solidFill>
              <a:srgbClr val="AAE2CA"/>
            </a:solidFill>
            <a:miter lim="800000"/>
            <a:headEnd/>
            <a:tailEnd/>
          </a:ln>
        </p:spPr>
        <p:txBody>
          <a:bodyPr lIns="82800" tIns="414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Century Schoolbook" pitchFamily="18" charset="0"/>
              <a:buNone/>
            </a:pPr>
            <a:r>
              <a:rPr lang="ru-RU" altLang="ru-RU" sz="1700">
                <a:solidFill>
                  <a:srgbClr val="000000"/>
                </a:solidFill>
                <a:latin typeface="Times New Roman" pitchFamily="18" charset="0"/>
              </a:rPr>
              <a:t>Представитель руководства по качеству</a:t>
            </a:r>
          </a:p>
        </p:txBody>
      </p:sp>
      <p:sp>
        <p:nvSpPr>
          <p:cNvPr id="15365" name="AutoShape 3"/>
          <p:cNvSpPr>
            <a:spLocks noChangeArrowheads="1"/>
          </p:cNvSpPr>
          <p:nvPr/>
        </p:nvSpPr>
        <p:spPr bwMode="auto">
          <a:xfrm>
            <a:off x="4962525" y="1670050"/>
            <a:ext cx="2733675" cy="1152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BF3E9"/>
              </a:gs>
              <a:gs pos="100000">
                <a:srgbClr val="C7EDDD"/>
              </a:gs>
            </a:gsLst>
            <a:lin ang="5400000" scaled="1"/>
          </a:gradFill>
          <a:ln w="6480">
            <a:solidFill>
              <a:srgbClr val="AAE2CA"/>
            </a:solidFill>
            <a:miter lim="800000"/>
            <a:headEnd/>
            <a:tailEnd/>
          </a:ln>
        </p:spPr>
        <p:txBody>
          <a:bodyPr lIns="82800" tIns="414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Century Schoolbook" pitchFamily="18" charset="0"/>
              <a:buNone/>
            </a:pPr>
            <a:r>
              <a:rPr lang="ru-RU" altLang="ru-RU" sz="1700">
                <a:solidFill>
                  <a:srgbClr val="000000"/>
                </a:solidFill>
                <a:latin typeface="Times New Roman" pitchFamily="18" charset="0"/>
              </a:rPr>
              <a:t>Департамент управления качеством и проектных решений</a:t>
            </a: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 rot="5400000">
            <a:off x="5999163" y="3032125"/>
            <a:ext cx="663575" cy="434975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  <a:defRPr/>
            </a:pPr>
            <a:endParaRPr lang="ru-RU" altLang="ru-RU"/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1111250" y="3573463"/>
            <a:ext cx="2447925" cy="1152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BF3E9"/>
              </a:gs>
              <a:gs pos="100000">
                <a:srgbClr val="C7EDDD"/>
              </a:gs>
            </a:gsLst>
            <a:lin ang="5400000" scaled="1"/>
          </a:gradFill>
          <a:ln w="6480">
            <a:solidFill>
              <a:srgbClr val="AAE2CA"/>
            </a:solidFill>
            <a:miter lim="800000"/>
            <a:headEnd/>
            <a:tailEnd/>
          </a:ln>
        </p:spPr>
        <p:txBody>
          <a:bodyPr lIns="82800" tIns="414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Century Schoolbook" pitchFamily="18" charset="0"/>
              <a:buNone/>
            </a:pPr>
            <a:r>
              <a:rPr lang="ru-RU" altLang="ru-RU" sz="1700">
                <a:solidFill>
                  <a:srgbClr val="000000"/>
                </a:solidFill>
                <a:latin typeface="Times New Roman" pitchFamily="18" charset="0"/>
              </a:rPr>
              <a:t>Ответственные проректоры и кураторы процессов</a:t>
            </a:r>
          </a:p>
        </p:txBody>
      </p:sp>
      <p:sp>
        <p:nvSpPr>
          <p:cNvPr id="15368" name="AutoShape 7"/>
          <p:cNvSpPr>
            <a:spLocks noChangeArrowheads="1"/>
          </p:cNvSpPr>
          <p:nvPr/>
        </p:nvSpPr>
        <p:spPr bwMode="auto">
          <a:xfrm>
            <a:off x="1111250" y="5589588"/>
            <a:ext cx="2447925" cy="1079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BF3E9"/>
              </a:gs>
              <a:gs pos="100000">
                <a:srgbClr val="C7EDDD"/>
              </a:gs>
            </a:gsLst>
            <a:lin ang="5400000" scaled="1"/>
          </a:gradFill>
          <a:ln w="6480">
            <a:solidFill>
              <a:srgbClr val="AAE2CA"/>
            </a:solidFill>
            <a:miter lim="800000"/>
            <a:headEnd/>
            <a:tailEnd/>
          </a:ln>
        </p:spPr>
        <p:txBody>
          <a:bodyPr lIns="82800" tIns="414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Century Schoolbook" pitchFamily="18" charset="0"/>
              <a:buNone/>
            </a:pPr>
            <a:r>
              <a:rPr lang="ru-RU" altLang="ru-RU" sz="1700">
                <a:solidFill>
                  <a:srgbClr val="000000"/>
                </a:solidFill>
                <a:latin typeface="Times New Roman" pitchFamily="18" charset="0"/>
              </a:rPr>
              <a:t>Уполномоченные по качеству</a:t>
            </a:r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auto">
          <a:xfrm rot="5400000">
            <a:off x="2051050" y="2967038"/>
            <a:ext cx="623888" cy="4619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  <a:defRPr/>
            </a:pPr>
            <a:endParaRPr lang="ru-RU" altLang="ru-RU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8478838" y="3536950"/>
            <a:ext cx="25352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>
              <a:lnSpc>
                <a:spcPct val="10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Century Schoolbook" pitchFamily="18" charset="0"/>
              <a:buNone/>
            </a:pPr>
            <a:r>
              <a:rPr lang="ru-RU" altLang="ru-RU" sz="1700">
                <a:solidFill>
                  <a:srgbClr val="000000"/>
                </a:solidFill>
                <a:latin typeface="Times New Roman" pitchFamily="18" charset="0"/>
              </a:rPr>
              <a:t>Создание правил по конкретным процессам, разработка документов СМК по процессам</a:t>
            </a: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4962525" y="5589588"/>
            <a:ext cx="2733675" cy="1079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BF3E9"/>
              </a:gs>
              <a:gs pos="100000">
                <a:srgbClr val="C7EDDD"/>
              </a:gs>
            </a:gsLst>
            <a:lin ang="5400000" scaled="1"/>
          </a:gradFill>
          <a:ln w="6480">
            <a:solidFill>
              <a:srgbClr val="AAE2CA"/>
            </a:solidFill>
            <a:miter lim="800000"/>
            <a:headEnd/>
            <a:tailEnd/>
          </a:ln>
        </p:spPr>
        <p:txBody>
          <a:bodyPr lIns="82800" tIns="414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Century Schoolbook" pitchFamily="18" charset="0"/>
              <a:buNone/>
            </a:pPr>
            <a:r>
              <a:rPr lang="ru-RU" altLang="ru-RU" sz="1700">
                <a:solidFill>
                  <a:srgbClr val="000000"/>
                </a:solidFill>
                <a:latin typeface="Times New Roman" pitchFamily="18" charset="0"/>
              </a:rPr>
              <a:t>Структурные подразделения</a:t>
            </a:r>
          </a:p>
        </p:txBody>
      </p:sp>
      <p:sp>
        <p:nvSpPr>
          <p:cNvPr id="15372" name="AutoShape 11"/>
          <p:cNvSpPr>
            <a:spLocks noChangeArrowheads="1"/>
          </p:cNvSpPr>
          <p:nvPr/>
        </p:nvSpPr>
        <p:spPr bwMode="auto">
          <a:xfrm>
            <a:off x="4962525" y="3654425"/>
            <a:ext cx="2733675" cy="977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BF3E9"/>
              </a:gs>
              <a:gs pos="100000">
                <a:srgbClr val="C7EDDD"/>
              </a:gs>
            </a:gsLst>
            <a:lin ang="5400000" scaled="1"/>
          </a:gradFill>
          <a:ln w="6480">
            <a:solidFill>
              <a:srgbClr val="AAE2CA"/>
            </a:solidFill>
            <a:miter lim="800000"/>
            <a:headEnd/>
            <a:tailEnd/>
          </a:ln>
        </p:spPr>
        <p:txBody>
          <a:bodyPr lIns="82800" tIns="41400" rIns="82800" bIns="414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Century Schoolbook" pitchFamily="18" charset="0"/>
              <a:buNone/>
            </a:pPr>
            <a:r>
              <a:rPr lang="ru-RU" altLang="ru-RU" sz="1700">
                <a:solidFill>
                  <a:srgbClr val="000000"/>
                </a:solidFill>
                <a:latin typeface="Times New Roman" pitchFamily="18" charset="0"/>
              </a:rPr>
              <a:t>Департаменты, управления</a:t>
            </a:r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8437563" y="1912938"/>
            <a:ext cx="2187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>
              <a:lnSpc>
                <a:spcPct val="10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Century Schoolbook" pitchFamily="18" charset="0"/>
              <a:buNone/>
            </a:pPr>
            <a:r>
              <a:rPr lang="ru-RU" altLang="ru-RU" sz="1700">
                <a:solidFill>
                  <a:srgbClr val="000000"/>
                </a:solidFill>
                <a:latin typeface="Times New Roman" pitchFamily="18" charset="0"/>
              </a:rPr>
              <a:t>Планирование и контроль</a:t>
            </a: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8475663" y="5672138"/>
            <a:ext cx="2187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>
              <a:lnSpc>
                <a:spcPct val="107000"/>
              </a:lnSpc>
              <a:spcAft>
                <a:spcPts val="825"/>
              </a:spcAft>
              <a:buClr>
                <a:srgbClr val="000000"/>
              </a:buClr>
              <a:buSzPct val="100000"/>
              <a:buFont typeface="Century Schoolbook" pitchFamily="18" charset="0"/>
              <a:buNone/>
            </a:pPr>
            <a:r>
              <a:rPr lang="ru-RU" altLang="ru-RU" sz="1700">
                <a:solidFill>
                  <a:srgbClr val="000000"/>
                </a:solidFill>
                <a:latin typeface="Times New Roman" pitchFamily="18" charset="0"/>
              </a:rPr>
              <a:t>Внедрение СМК в деятельность подразделений</a:t>
            </a:r>
          </a:p>
        </p:txBody>
      </p:sp>
      <p:sp>
        <p:nvSpPr>
          <p:cNvPr id="12303" name="AutoShape 14"/>
          <p:cNvSpPr>
            <a:spLocks noChangeArrowheads="1"/>
          </p:cNvSpPr>
          <p:nvPr/>
        </p:nvSpPr>
        <p:spPr bwMode="auto">
          <a:xfrm>
            <a:off x="3856038" y="3894138"/>
            <a:ext cx="946150" cy="401637"/>
          </a:xfrm>
          <a:prstGeom prst="leftRightArrow">
            <a:avLst>
              <a:gd name="adj1" fmla="val 50000"/>
              <a:gd name="adj2" fmla="val 50005"/>
            </a:avLst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  <a:defRPr/>
            </a:pPr>
            <a:endParaRPr lang="ru-RU" altLang="ru-RU"/>
          </a:p>
        </p:txBody>
      </p:sp>
      <p:sp>
        <p:nvSpPr>
          <p:cNvPr id="12304" name="AutoShape 15"/>
          <p:cNvSpPr>
            <a:spLocks noChangeArrowheads="1"/>
          </p:cNvSpPr>
          <p:nvPr/>
        </p:nvSpPr>
        <p:spPr bwMode="auto">
          <a:xfrm>
            <a:off x="3857625" y="5846763"/>
            <a:ext cx="871538" cy="400050"/>
          </a:xfrm>
          <a:prstGeom prst="leftRightArrow">
            <a:avLst>
              <a:gd name="adj1" fmla="val 50000"/>
              <a:gd name="adj2" fmla="val 49996"/>
            </a:avLst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  <a:defRPr/>
            </a:pPr>
            <a:endParaRPr lang="ru-RU" altLang="ru-RU"/>
          </a:p>
        </p:txBody>
      </p:sp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989013" y="182563"/>
            <a:ext cx="96916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entury Schoolbook" pitchFamily="18" charset="0"/>
              <a:buNone/>
            </a:pPr>
            <a:r>
              <a:rPr lang="ru-RU" altLang="ru-RU" sz="3600" b="1">
                <a:solidFill>
                  <a:srgbClr val="3333CC"/>
                </a:solidFill>
              </a:rPr>
              <a:t>Механизм внедрения СМК </a:t>
            </a:r>
          </a:p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</a:pPr>
            <a:r>
              <a:rPr lang="ru-RU" altLang="ru-RU">
                <a:solidFill>
                  <a:srgbClr val="FFFFFF"/>
                </a:solidFill>
              </a:rPr>
              <a:t>в КФУ имени В. И. Вернадского</a:t>
            </a:r>
          </a:p>
        </p:txBody>
      </p:sp>
      <p:sp>
        <p:nvSpPr>
          <p:cNvPr id="12306" name="AutoShape 17"/>
          <p:cNvSpPr>
            <a:spLocks noChangeArrowheads="1"/>
          </p:cNvSpPr>
          <p:nvPr/>
        </p:nvSpPr>
        <p:spPr bwMode="auto">
          <a:xfrm rot="5400000">
            <a:off x="5999163" y="4892675"/>
            <a:ext cx="663575" cy="434975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  <a:defRPr/>
            </a:pPr>
            <a:endParaRPr lang="ru-RU" altLang="ru-RU"/>
          </a:p>
        </p:txBody>
      </p:sp>
      <p:pic>
        <p:nvPicPr>
          <p:cNvPr id="1230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0" y="1638300"/>
            <a:ext cx="339725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</p:pic>
      <p:pic>
        <p:nvPicPr>
          <p:cNvPr id="1230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775" y="3509963"/>
            <a:ext cx="339725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</p:pic>
      <p:pic>
        <p:nvPicPr>
          <p:cNvPr id="1230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5464175"/>
            <a:ext cx="339725" cy="127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</p:pic>
      <p:sp>
        <p:nvSpPr>
          <p:cNvPr id="12310" name="AutoShape 14"/>
          <p:cNvSpPr>
            <a:spLocks noChangeArrowheads="1"/>
          </p:cNvSpPr>
          <p:nvPr/>
        </p:nvSpPr>
        <p:spPr bwMode="auto">
          <a:xfrm>
            <a:off x="3821113" y="2035175"/>
            <a:ext cx="946150" cy="403225"/>
          </a:xfrm>
          <a:prstGeom prst="leftRightArrow">
            <a:avLst>
              <a:gd name="adj1" fmla="val 50000"/>
              <a:gd name="adj2" fmla="val 49808"/>
            </a:avLst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Century Schoolbook" pitchFamily="18" charset="0"/>
              <a:buNone/>
              <a:defRPr/>
            </a:pPr>
            <a:endParaRPr lang="ru-RU" altLang="ru-RU"/>
          </a:p>
        </p:txBody>
      </p:sp>
      <p:pic>
        <p:nvPicPr>
          <p:cNvPr id="15383" name="Picture 5" descr="C:\Documents and Settings\Елена\Рабочий стол\герб КФУ 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85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20675" y="44450"/>
            <a:ext cx="104267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179388"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ctr">
              <a:lnSpc>
                <a:spcPct val="150000"/>
              </a:lnSpc>
              <a:spcBef>
                <a:spcPts val="1313"/>
              </a:spcBef>
              <a:spcAft>
                <a:spcPts val="1688"/>
              </a:spcAft>
              <a:buClr>
                <a:srgbClr val="0F6FC6"/>
              </a:buClr>
              <a:buSzPct val="80000"/>
              <a:buFont typeface="Century Schoolbook" pitchFamily="18" charset="0"/>
              <a:buNone/>
            </a:pPr>
            <a:r>
              <a:rPr lang="ru-RU" altLang="ru-RU" sz="33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внедрения СМК в КФУ</a:t>
            </a:r>
          </a:p>
          <a:p>
            <a:pPr algn="just">
              <a:lnSpc>
                <a:spcPct val="150000"/>
              </a:lnSpc>
              <a:spcBef>
                <a:spcPts val="1313"/>
              </a:spcBef>
              <a:buClr>
                <a:srgbClr val="0F6FC6"/>
              </a:buClr>
              <a:buSzPct val="80000"/>
              <a:buFont typeface="Wingdings" pitchFamily="2" charset="2"/>
              <a:buNone/>
            </a:pPr>
            <a:endParaRPr lang="ru-RU" altLang="ru-RU" sz="3300" b="1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20650" y="949325"/>
            <a:ext cx="10872788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49263" indent="-358775">
              <a:tabLst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1pPr>
            <a:lvl2pPr marL="742950" indent="-285750">
              <a:tabLst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2pPr>
            <a:lvl3pPr marL="1143000" indent="-228600">
              <a:tabLst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3pPr>
            <a:lvl4pPr marL="1600200" indent="-228600">
              <a:tabLst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4pPr>
            <a:lvl5pPr marL="2057400" indent="-228600">
              <a:tabLst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10134600" algn="l"/>
              </a:tabLst>
              <a:defRPr>
                <a:solidFill>
                  <a:schemeClr val="bg1"/>
                </a:solidFill>
                <a:latin typeface="Century Schoolbook" pitchFamily="18" charset="0"/>
                <a:ea typeface="MS Gothic" pitchFamily="49" charset="-128"/>
              </a:defRPr>
            </a:lvl9pPr>
          </a:lstStyle>
          <a:p>
            <a:pPr algn="just">
              <a:lnSpc>
                <a:spcPct val="95000"/>
              </a:lnSpc>
              <a:spcBef>
                <a:spcPts val="800"/>
              </a:spcBef>
              <a:buClr>
                <a:srgbClr val="0F6FC6"/>
              </a:buClr>
              <a:buSzPct val="90000"/>
              <a:buFont typeface="Wingdings" pitchFamily="2" charset="2"/>
              <a:buChar char=""/>
            </a:pPr>
            <a:r>
              <a:rPr lang="ru-RU" altLang="ru-RU" sz="2200">
                <a:solidFill>
                  <a:srgbClr val="000000"/>
                </a:solidFill>
                <a:cs typeface="Arial" charset="0"/>
              </a:rPr>
              <a:t>Сокращение времени согласования и реализации процессов;</a:t>
            </a:r>
          </a:p>
          <a:p>
            <a:pPr algn="just">
              <a:lnSpc>
                <a:spcPct val="95000"/>
              </a:lnSpc>
              <a:spcBef>
                <a:spcPts val="800"/>
              </a:spcBef>
              <a:buClr>
                <a:srgbClr val="0F6FC6"/>
              </a:buClr>
              <a:buSzPct val="90000"/>
              <a:buFont typeface="Wingdings" pitchFamily="2" charset="2"/>
              <a:buChar char=""/>
            </a:pPr>
            <a:r>
              <a:rPr lang="ru-RU" altLang="ru-RU" sz="2200">
                <a:solidFill>
                  <a:srgbClr val="000000"/>
                </a:solidFill>
                <a:cs typeface="Arial" charset="0"/>
              </a:rPr>
              <a:t>Повышение эффективности всех основных и вспомогательных процессов Университета;</a:t>
            </a:r>
          </a:p>
          <a:p>
            <a:pPr algn="just">
              <a:lnSpc>
                <a:spcPct val="95000"/>
              </a:lnSpc>
              <a:spcBef>
                <a:spcPts val="800"/>
              </a:spcBef>
              <a:buClr>
                <a:srgbClr val="0F6FC6"/>
              </a:buClr>
              <a:buSzPct val="90000"/>
              <a:buFont typeface="Wingdings" pitchFamily="2" charset="2"/>
              <a:buChar char=""/>
            </a:pPr>
            <a:r>
              <a:rPr lang="ru-RU" altLang="ru-RU" sz="2200">
                <a:solidFill>
                  <a:srgbClr val="000000"/>
                </a:solidFill>
                <a:cs typeface="Arial" charset="0"/>
              </a:rPr>
              <a:t>Четкое разграничение полномочий и ответственности руководителей и сотрудников;</a:t>
            </a:r>
          </a:p>
          <a:p>
            <a:pPr algn="just">
              <a:lnSpc>
                <a:spcPct val="95000"/>
              </a:lnSpc>
              <a:spcBef>
                <a:spcPts val="800"/>
              </a:spcBef>
              <a:buClr>
                <a:srgbClr val="0F6FC6"/>
              </a:buClr>
              <a:buSzPct val="90000"/>
              <a:buFont typeface="Wingdings" pitchFamily="2" charset="2"/>
              <a:buChar char=""/>
            </a:pPr>
            <a:r>
              <a:rPr lang="ru-RU" altLang="ru-RU" sz="2200">
                <a:solidFill>
                  <a:srgbClr val="000000"/>
                </a:solidFill>
                <a:cs typeface="Arial" charset="0"/>
              </a:rPr>
              <a:t>Повышение уровня исполнительской дисциплины;</a:t>
            </a:r>
          </a:p>
          <a:p>
            <a:pPr algn="just">
              <a:lnSpc>
                <a:spcPct val="95000"/>
              </a:lnSpc>
              <a:spcBef>
                <a:spcPts val="800"/>
              </a:spcBef>
              <a:buClr>
                <a:srgbClr val="0F6FC6"/>
              </a:buClr>
              <a:buSzPct val="90000"/>
              <a:buFont typeface="Wingdings" pitchFamily="2" charset="2"/>
              <a:buChar char=""/>
            </a:pPr>
            <a:r>
              <a:rPr lang="ru-RU" altLang="ru-RU" sz="2200">
                <a:solidFill>
                  <a:srgbClr val="000000"/>
                </a:solidFill>
                <a:cs typeface="Arial" charset="0"/>
              </a:rPr>
              <a:t>Установление единой оперативной системы документооборота, стандартизация документации;</a:t>
            </a:r>
          </a:p>
          <a:p>
            <a:pPr algn="just">
              <a:lnSpc>
                <a:spcPct val="95000"/>
              </a:lnSpc>
              <a:spcBef>
                <a:spcPts val="800"/>
              </a:spcBef>
              <a:buClr>
                <a:srgbClr val="0F6FC6"/>
              </a:buClr>
              <a:buSzPct val="90000"/>
              <a:buFont typeface="Wingdings" pitchFamily="2" charset="2"/>
              <a:buChar char=""/>
            </a:pPr>
            <a:r>
              <a:rPr lang="ru-RU" altLang="ru-RU" sz="2200">
                <a:solidFill>
                  <a:srgbClr val="000000"/>
                </a:solidFill>
                <a:cs typeface="Arial" charset="0"/>
              </a:rPr>
              <a:t>Упрощение контроля качества осуществления всех видов деятельности;</a:t>
            </a:r>
          </a:p>
          <a:p>
            <a:pPr algn="just">
              <a:lnSpc>
                <a:spcPct val="95000"/>
              </a:lnSpc>
              <a:spcBef>
                <a:spcPts val="800"/>
              </a:spcBef>
              <a:buClr>
                <a:srgbClr val="0F6FC6"/>
              </a:buClr>
              <a:buSzPct val="90000"/>
              <a:buFont typeface="Wingdings" pitchFamily="2" charset="2"/>
              <a:buChar char=""/>
            </a:pPr>
            <a:r>
              <a:rPr lang="ru-RU" altLang="ru-RU" sz="2200">
                <a:solidFill>
                  <a:srgbClr val="000000"/>
                </a:solidFill>
                <a:cs typeface="Arial" charset="0"/>
              </a:rPr>
              <a:t>Обеспечение прозрачности принятия управленческих решений;</a:t>
            </a:r>
          </a:p>
          <a:p>
            <a:pPr algn="just">
              <a:lnSpc>
                <a:spcPct val="95000"/>
              </a:lnSpc>
              <a:spcBef>
                <a:spcPts val="800"/>
              </a:spcBef>
              <a:buClr>
                <a:srgbClr val="0F6FC6"/>
              </a:buClr>
              <a:buSzPct val="90000"/>
              <a:buFont typeface="Wingdings" pitchFamily="2" charset="2"/>
              <a:buChar char=""/>
            </a:pPr>
            <a:r>
              <a:rPr lang="ru-RU" altLang="ru-RU" sz="2200">
                <a:solidFill>
                  <a:srgbClr val="000000"/>
                </a:solidFill>
                <a:cs typeface="Arial" charset="0"/>
              </a:rPr>
              <a:t>Получение конкурентных преимуществ при участии в тендерах, грантах;</a:t>
            </a:r>
          </a:p>
          <a:p>
            <a:pPr algn="just">
              <a:lnSpc>
                <a:spcPct val="95000"/>
              </a:lnSpc>
              <a:spcBef>
                <a:spcPts val="800"/>
              </a:spcBef>
              <a:buClr>
                <a:srgbClr val="0F6FC6"/>
              </a:buClr>
              <a:buSzPct val="90000"/>
              <a:buFont typeface="Wingdings" pitchFamily="2" charset="2"/>
              <a:buChar char=""/>
            </a:pPr>
            <a:r>
              <a:rPr lang="ru-RU" altLang="ru-RU" sz="2200">
                <a:solidFill>
                  <a:srgbClr val="000000"/>
                </a:solidFill>
                <a:cs typeface="Arial" charset="0"/>
              </a:rPr>
              <a:t>Повышение привлекательности университета для абитуриентов, в том числе иностранных;</a:t>
            </a:r>
          </a:p>
          <a:p>
            <a:pPr algn="just">
              <a:lnSpc>
                <a:spcPct val="95000"/>
              </a:lnSpc>
              <a:spcBef>
                <a:spcPts val="800"/>
              </a:spcBef>
              <a:buClr>
                <a:srgbClr val="0F6FC6"/>
              </a:buClr>
              <a:buSzPct val="90000"/>
              <a:buFont typeface="Wingdings" pitchFamily="2" charset="2"/>
              <a:buChar char=""/>
            </a:pPr>
            <a:r>
              <a:rPr lang="ru-RU" altLang="ru-RU" sz="2200">
                <a:solidFill>
                  <a:srgbClr val="000000"/>
                </a:solidFill>
                <a:cs typeface="Arial" charset="0"/>
              </a:rPr>
              <a:t>Укрепление позиций университета в национальных и международных рейтингах.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(1)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S Gothic"/>
        <a:cs typeface=""/>
      </a:majorFont>
      <a:minorFont>
        <a:latin typeface="Century Schoolbook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Century Schoolbook" panose="020406040505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Century Schoolbook" panose="020406040505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S Gothic"/>
        <a:cs typeface=""/>
      </a:majorFont>
      <a:minorFont>
        <a:latin typeface="Century Schoolbook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Century Schoolbook" panose="020406040505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Century Schoolbook" panose="020406040505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S Gothic"/>
        <a:cs typeface=""/>
      </a:majorFont>
      <a:minorFont>
        <a:latin typeface="Century Schoolbook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Century Schoolbook" panose="020406040505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Century Schoolbook" panose="020406040505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S Gothic"/>
        <a:cs typeface=""/>
      </a:majorFont>
      <a:minorFont>
        <a:latin typeface="Century Schoolbook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Century Schoolbook" panose="020406040505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Century Schoolbook" panose="020406040505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S Gothic"/>
        <a:cs typeface=""/>
      </a:majorFont>
      <a:minorFont>
        <a:latin typeface="Century Schoolbook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Century Schoolbook" panose="020406040505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Century Schoolbook" panose="020406040505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(1)</Template>
  <TotalTime>0</TotalTime>
  <Words>907</Words>
  <Application>Microsoft Office PowerPoint</Application>
  <PresentationFormat>Произвольный</PresentationFormat>
  <Paragraphs>141</Paragraphs>
  <Slides>14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Century Schoolbook</vt:lpstr>
      <vt:lpstr>MS Gothic</vt:lpstr>
      <vt:lpstr>Arial</vt:lpstr>
      <vt:lpstr>Wingdings 2</vt:lpstr>
      <vt:lpstr>Times New Roman</vt:lpstr>
      <vt:lpstr>Tahoma</vt:lpstr>
      <vt:lpstr>Wingdings</vt:lpstr>
      <vt:lpstr>Calibri</vt:lpstr>
      <vt:lpstr>default (1)</vt:lpstr>
      <vt:lpstr>1_Тема Office</vt:lpstr>
      <vt:lpstr>2_Тема Office</vt:lpstr>
      <vt:lpstr>3_Тема Office</vt:lpstr>
      <vt:lpstr>4_Тема Office</vt:lpstr>
      <vt:lpstr>CorelDRAW.Graphic.14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Aurika</dc:creator>
  <cp:lastModifiedBy>Aurika</cp:lastModifiedBy>
  <cp:revision>1</cp:revision>
  <dcterms:created xsi:type="dcterms:W3CDTF">2015-04-06T09:23:26Z</dcterms:created>
  <dcterms:modified xsi:type="dcterms:W3CDTF">2015-04-06T09:23:57Z</dcterms:modified>
</cp:coreProperties>
</file>